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60" r:id="rId4"/>
    <p:sldId id="259" r:id="rId5"/>
    <p:sldId id="261" r:id="rId6"/>
    <p:sldId id="262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74" r:id="rId15"/>
    <p:sldId id="273" r:id="rId16"/>
    <p:sldId id="272" r:id="rId17"/>
    <p:sldId id="271" r:id="rId18"/>
    <p:sldId id="270" r:id="rId19"/>
    <p:sldId id="275" r:id="rId20"/>
    <p:sldId id="276" r:id="rId21"/>
    <p:sldId id="277" r:id="rId22"/>
    <p:sldId id="280" r:id="rId23"/>
    <p:sldId id="279" r:id="rId24"/>
    <p:sldId id="282" r:id="rId25"/>
    <p:sldId id="28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23B22-35F0-4BB7-A952-C3AAFE7BB0E1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90CB957-5578-4B8A-ADB1-3A3E338129F5}">
      <dgm:prSet phldrT="[Text]"/>
      <dgm:spPr/>
      <dgm:t>
        <a:bodyPr/>
        <a:lstStyle/>
        <a:p>
          <a:r>
            <a:rPr lang="sr-Latn-RS" b="1" dirty="0" smtClean="0"/>
            <a:t>MS</a:t>
          </a:r>
          <a:endParaRPr lang="en-US" b="1" dirty="0"/>
        </a:p>
      </dgm:t>
    </dgm:pt>
    <dgm:pt modelId="{E25B30B8-34BE-449A-B91E-943114417A97}" type="parTrans" cxnId="{470DBE7B-D146-444E-94B4-3A5994D00794}">
      <dgm:prSet/>
      <dgm:spPr/>
      <dgm:t>
        <a:bodyPr/>
        <a:lstStyle/>
        <a:p>
          <a:endParaRPr lang="en-US"/>
        </a:p>
      </dgm:t>
    </dgm:pt>
    <dgm:pt modelId="{777DC9A4-3DBA-426D-98B8-EB205AB12871}" type="sibTrans" cxnId="{470DBE7B-D146-444E-94B4-3A5994D00794}">
      <dgm:prSet/>
      <dgm:spPr/>
      <dgm:t>
        <a:bodyPr/>
        <a:lstStyle/>
        <a:p>
          <a:endParaRPr lang="en-US"/>
        </a:p>
      </dgm:t>
    </dgm:pt>
    <dgm:pt modelId="{79A2D1F9-5AF3-47FE-815C-A9C2B370DDF4}">
      <dgm:prSet phldrT="[Text]"/>
      <dgm:spPr/>
      <dgm:t>
        <a:bodyPr/>
        <a:lstStyle/>
        <a:p>
          <a:r>
            <a:rPr lang="sr-Latn-RS" b="1" dirty="0" smtClean="0"/>
            <a:t>Moguća MS</a:t>
          </a:r>
          <a:endParaRPr lang="en-US" b="1" dirty="0"/>
        </a:p>
      </dgm:t>
    </dgm:pt>
    <dgm:pt modelId="{D1C2518F-A479-43E6-BB31-1A6CA1545092}" type="parTrans" cxnId="{FAB78700-19F4-4319-97E6-33A1BBCE5347}">
      <dgm:prSet/>
      <dgm:spPr/>
      <dgm:t>
        <a:bodyPr/>
        <a:lstStyle/>
        <a:p>
          <a:endParaRPr lang="en-US"/>
        </a:p>
      </dgm:t>
    </dgm:pt>
    <dgm:pt modelId="{A3FD1AE0-36CC-46B1-A673-E43868095CF7}" type="sibTrans" cxnId="{FAB78700-19F4-4319-97E6-33A1BBCE5347}">
      <dgm:prSet/>
      <dgm:spPr/>
      <dgm:t>
        <a:bodyPr/>
        <a:lstStyle/>
        <a:p>
          <a:endParaRPr lang="en-US"/>
        </a:p>
      </dgm:t>
    </dgm:pt>
    <dgm:pt modelId="{6A6CD654-42A2-4D5B-86FD-8C4C97EBC71E}">
      <dgm:prSet phldrT="[Text]"/>
      <dgm:spPr/>
      <dgm:t>
        <a:bodyPr/>
        <a:lstStyle/>
        <a:p>
          <a:r>
            <a:rPr lang="sr-Latn-RS" b="1" dirty="0" smtClean="0"/>
            <a:t>Nije MS</a:t>
          </a:r>
          <a:endParaRPr lang="en-US" b="1" dirty="0"/>
        </a:p>
      </dgm:t>
    </dgm:pt>
    <dgm:pt modelId="{AFD7F1D5-E134-4497-9669-6BE3222E456C}" type="parTrans" cxnId="{2B55CDB4-6D36-4AD0-B998-0336DACCC019}">
      <dgm:prSet/>
      <dgm:spPr/>
      <dgm:t>
        <a:bodyPr/>
        <a:lstStyle/>
        <a:p>
          <a:endParaRPr lang="en-US"/>
        </a:p>
      </dgm:t>
    </dgm:pt>
    <dgm:pt modelId="{D424A8E7-A4FF-4219-A8DB-E792170E340A}" type="sibTrans" cxnId="{2B55CDB4-6D36-4AD0-B998-0336DACCC019}">
      <dgm:prSet/>
      <dgm:spPr/>
      <dgm:t>
        <a:bodyPr/>
        <a:lstStyle/>
        <a:p>
          <a:endParaRPr lang="en-US"/>
        </a:p>
      </dgm:t>
    </dgm:pt>
    <dgm:pt modelId="{9445FB47-FF82-420A-8EA9-95B848AE5018}">
      <dgm:prSet/>
      <dgm:spPr/>
      <dgm:t>
        <a:bodyPr/>
        <a:lstStyle/>
        <a:p>
          <a:r>
            <a:rPr lang="sr-Latn-RS" dirty="0" smtClean="0"/>
            <a:t>Ispunjeni kriterijumi diseminacije u vremenu i prostoru. </a:t>
          </a:r>
          <a:endParaRPr lang="en-US" dirty="0"/>
        </a:p>
      </dgm:t>
    </dgm:pt>
    <dgm:pt modelId="{7692C7B4-6447-44FB-A2ED-923A502F61B2}" type="parTrans" cxnId="{54E90AC6-7EAA-4EC7-8DA7-AA0602E2FCC5}">
      <dgm:prSet/>
      <dgm:spPr/>
      <dgm:t>
        <a:bodyPr/>
        <a:lstStyle/>
        <a:p>
          <a:endParaRPr lang="en-US"/>
        </a:p>
      </dgm:t>
    </dgm:pt>
    <dgm:pt modelId="{75486ED4-4E81-48E7-AAA0-5020833DF4D8}" type="sibTrans" cxnId="{54E90AC6-7EAA-4EC7-8DA7-AA0602E2FCC5}">
      <dgm:prSet/>
      <dgm:spPr/>
      <dgm:t>
        <a:bodyPr/>
        <a:lstStyle/>
        <a:p>
          <a:endParaRPr lang="en-US"/>
        </a:p>
      </dgm:t>
    </dgm:pt>
    <dgm:pt modelId="{DD0925FD-DCC8-4791-A7E4-CF0B1A7289A7}">
      <dgm:prSet/>
      <dgm:spPr/>
      <dgm:t>
        <a:bodyPr/>
        <a:lstStyle/>
        <a:p>
          <a:r>
            <a:rPr lang="sr-Latn-RS" dirty="0" smtClean="0"/>
            <a:t>Ne postoji bolje objašnjenje za klinički sliku</a:t>
          </a:r>
          <a:endParaRPr lang="en-US" dirty="0"/>
        </a:p>
      </dgm:t>
    </dgm:pt>
    <dgm:pt modelId="{2A8BAA96-3777-4EB1-BD66-9E9FC4A5F2CC}" type="parTrans" cxnId="{9698437B-DEAC-4DCA-8D9D-0F7B44EA6AB5}">
      <dgm:prSet/>
      <dgm:spPr/>
      <dgm:t>
        <a:bodyPr/>
        <a:lstStyle/>
        <a:p>
          <a:endParaRPr lang="en-US"/>
        </a:p>
      </dgm:t>
    </dgm:pt>
    <dgm:pt modelId="{9E1021FE-6653-44E1-AAC3-FD04F48DDA6E}" type="sibTrans" cxnId="{9698437B-DEAC-4DCA-8D9D-0F7B44EA6AB5}">
      <dgm:prSet/>
      <dgm:spPr/>
      <dgm:t>
        <a:bodyPr/>
        <a:lstStyle/>
        <a:p>
          <a:endParaRPr lang="en-US"/>
        </a:p>
      </dgm:t>
    </dgm:pt>
    <dgm:pt modelId="{25264759-FB4E-4D38-9F55-90EF8B3A8F1C}">
      <dgm:prSet/>
      <dgm:spPr/>
      <dgm:t>
        <a:bodyPr/>
        <a:lstStyle/>
        <a:p>
          <a:r>
            <a:rPr lang="sr-Latn-RS" dirty="0" smtClean="0"/>
            <a:t>Nisu ispunjena oba kriterijuma </a:t>
          </a:r>
          <a:endParaRPr lang="en-US" dirty="0"/>
        </a:p>
      </dgm:t>
    </dgm:pt>
    <dgm:pt modelId="{C440A407-7B57-4C0E-B427-CECAD2087C31}" type="parTrans" cxnId="{5BFC5967-1DAC-4BD4-AFFA-E6E36ADE9269}">
      <dgm:prSet/>
      <dgm:spPr/>
      <dgm:t>
        <a:bodyPr/>
        <a:lstStyle/>
        <a:p>
          <a:endParaRPr lang="en-US"/>
        </a:p>
      </dgm:t>
    </dgm:pt>
    <dgm:pt modelId="{519E70E5-EF81-4DA2-A1FE-97659AD1BBE8}" type="sibTrans" cxnId="{5BFC5967-1DAC-4BD4-AFFA-E6E36ADE9269}">
      <dgm:prSet/>
      <dgm:spPr/>
      <dgm:t>
        <a:bodyPr/>
        <a:lstStyle/>
        <a:p>
          <a:endParaRPr lang="en-US"/>
        </a:p>
      </dgm:t>
    </dgm:pt>
    <dgm:pt modelId="{7FFA97E0-656D-4986-BF61-44260D9474F3}">
      <dgm:prSet/>
      <dgm:spPr/>
      <dgm:t>
        <a:bodyPr/>
        <a:lstStyle/>
        <a:p>
          <a:r>
            <a:rPr lang="sr-Latn-RS" dirty="0" smtClean="0"/>
            <a:t>Nije sigurno da ne postoji bolje objašnjenje za klinički sliku</a:t>
          </a:r>
          <a:endParaRPr lang="en-US" dirty="0"/>
        </a:p>
      </dgm:t>
    </dgm:pt>
    <dgm:pt modelId="{4A030457-FA5D-48A4-8D14-AF2379B49F31}" type="parTrans" cxnId="{67B6C298-95D0-41F5-8DFF-908DF6D3D697}">
      <dgm:prSet/>
      <dgm:spPr/>
      <dgm:t>
        <a:bodyPr/>
        <a:lstStyle/>
        <a:p>
          <a:endParaRPr lang="en-US"/>
        </a:p>
      </dgm:t>
    </dgm:pt>
    <dgm:pt modelId="{6442C055-1FB6-43CF-8B85-00A4C95BC072}" type="sibTrans" cxnId="{67B6C298-95D0-41F5-8DFF-908DF6D3D697}">
      <dgm:prSet/>
      <dgm:spPr/>
      <dgm:t>
        <a:bodyPr/>
        <a:lstStyle/>
        <a:p>
          <a:endParaRPr lang="en-US"/>
        </a:p>
      </dgm:t>
    </dgm:pt>
    <dgm:pt modelId="{3F6D6AB6-220E-4D79-BFCD-6324E3CD6C33}">
      <dgm:prSet/>
      <dgm:spPr/>
      <dgm:t>
        <a:bodyPr/>
        <a:lstStyle/>
        <a:p>
          <a:r>
            <a:rPr lang="sr-Latn-RS" dirty="0" smtClean="0"/>
            <a:t>Nijedan kriterijum nije ispunjen</a:t>
          </a:r>
          <a:endParaRPr lang="en-US" dirty="0"/>
        </a:p>
      </dgm:t>
    </dgm:pt>
    <dgm:pt modelId="{E5DDB7C7-D5F6-4AF7-B438-E5DE095E3E4C}" type="parTrans" cxnId="{6741342C-4C8F-4211-A6AC-644ECB901D74}">
      <dgm:prSet/>
      <dgm:spPr/>
      <dgm:t>
        <a:bodyPr/>
        <a:lstStyle/>
        <a:p>
          <a:endParaRPr lang="en-US"/>
        </a:p>
      </dgm:t>
    </dgm:pt>
    <dgm:pt modelId="{3224AAE8-C1E4-4D28-8AE7-119A1B6B5C10}" type="sibTrans" cxnId="{6741342C-4C8F-4211-A6AC-644ECB901D74}">
      <dgm:prSet/>
      <dgm:spPr/>
      <dgm:t>
        <a:bodyPr/>
        <a:lstStyle/>
        <a:p>
          <a:endParaRPr lang="en-US"/>
        </a:p>
      </dgm:t>
    </dgm:pt>
    <dgm:pt modelId="{1B5B62E1-2F3A-4207-A363-A32B00219C16}" type="pres">
      <dgm:prSet presAssocID="{90D23B22-35F0-4BB7-A952-C3AAFE7BB0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ACEDA8-FCB5-453B-B023-900EB1E1FE70}" type="pres">
      <dgm:prSet presAssocID="{B90CB957-5578-4B8A-ADB1-3A3E338129F5}" presName="composite" presStyleCnt="0"/>
      <dgm:spPr/>
    </dgm:pt>
    <dgm:pt modelId="{1B84A5C3-6046-443F-87D3-9346412468F5}" type="pres">
      <dgm:prSet presAssocID="{B90CB957-5578-4B8A-ADB1-3A3E338129F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EA85F-F3DB-47BB-9A98-2FE1BF906FA9}" type="pres">
      <dgm:prSet presAssocID="{B90CB957-5578-4B8A-ADB1-3A3E338129F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A6860-EEFA-47C1-A317-F5BDAB0D199B}" type="pres">
      <dgm:prSet presAssocID="{777DC9A4-3DBA-426D-98B8-EB205AB12871}" presName="space" presStyleCnt="0"/>
      <dgm:spPr/>
    </dgm:pt>
    <dgm:pt modelId="{D80D4FDF-3A4E-4281-A3F9-5D6F73F0A70B}" type="pres">
      <dgm:prSet presAssocID="{79A2D1F9-5AF3-47FE-815C-A9C2B370DDF4}" presName="composite" presStyleCnt="0"/>
      <dgm:spPr/>
    </dgm:pt>
    <dgm:pt modelId="{58AB300D-3105-44AB-828F-F91628F9FFC6}" type="pres">
      <dgm:prSet presAssocID="{79A2D1F9-5AF3-47FE-815C-A9C2B370DDF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14959-94D8-458C-A76C-E7B0A03531FA}" type="pres">
      <dgm:prSet presAssocID="{79A2D1F9-5AF3-47FE-815C-A9C2B370DDF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0A729-B1A7-478A-95AD-83F89CFC8785}" type="pres">
      <dgm:prSet presAssocID="{A3FD1AE0-36CC-46B1-A673-E43868095CF7}" presName="space" presStyleCnt="0"/>
      <dgm:spPr/>
    </dgm:pt>
    <dgm:pt modelId="{25AC7FF4-898E-421A-843E-F4372FB47E02}" type="pres">
      <dgm:prSet presAssocID="{6A6CD654-42A2-4D5B-86FD-8C4C97EBC71E}" presName="composite" presStyleCnt="0"/>
      <dgm:spPr/>
    </dgm:pt>
    <dgm:pt modelId="{CF559D56-28B9-450E-9F41-FB9DF9787D70}" type="pres">
      <dgm:prSet presAssocID="{6A6CD654-42A2-4D5B-86FD-8C4C97EBC71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3FD6B-079A-405E-92B7-58C4157E5418}" type="pres">
      <dgm:prSet presAssocID="{6A6CD654-42A2-4D5B-86FD-8C4C97EBC71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0DBE7B-D146-444E-94B4-3A5994D00794}" srcId="{90D23B22-35F0-4BB7-A952-C3AAFE7BB0E1}" destId="{B90CB957-5578-4B8A-ADB1-3A3E338129F5}" srcOrd="0" destOrd="0" parTransId="{E25B30B8-34BE-449A-B91E-943114417A97}" sibTransId="{777DC9A4-3DBA-426D-98B8-EB205AB12871}"/>
    <dgm:cxn modelId="{0A87C89D-419A-4EFA-BE70-3B2941C55C60}" type="presOf" srcId="{3F6D6AB6-220E-4D79-BFCD-6324E3CD6C33}" destId="{0413FD6B-079A-405E-92B7-58C4157E5418}" srcOrd="0" destOrd="0" presId="urn:microsoft.com/office/officeart/2005/8/layout/hList1"/>
    <dgm:cxn modelId="{447705FF-1656-4E0D-A2F6-A193461190C6}" type="presOf" srcId="{25264759-FB4E-4D38-9F55-90EF8B3A8F1C}" destId="{9F114959-94D8-458C-A76C-E7B0A03531FA}" srcOrd="0" destOrd="0" presId="urn:microsoft.com/office/officeart/2005/8/layout/hList1"/>
    <dgm:cxn modelId="{54E90AC6-7EAA-4EC7-8DA7-AA0602E2FCC5}" srcId="{B90CB957-5578-4B8A-ADB1-3A3E338129F5}" destId="{9445FB47-FF82-420A-8EA9-95B848AE5018}" srcOrd="0" destOrd="0" parTransId="{7692C7B4-6447-44FB-A2ED-923A502F61B2}" sibTransId="{75486ED4-4E81-48E7-AAA0-5020833DF4D8}"/>
    <dgm:cxn modelId="{FAB78700-19F4-4319-97E6-33A1BBCE5347}" srcId="{90D23B22-35F0-4BB7-A952-C3AAFE7BB0E1}" destId="{79A2D1F9-5AF3-47FE-815C-A9C2B370DDF4}" srcOrd="1" destOrd="0" parTransId="{D1C2518F-A479-43E6-BB31-1A6CA1545092}" sibTransId="{A3FD1AE0-36CC-46B1-A673-E43868095CF7}"/>
    <dgm:cxn modelId="{67B6C298-95D0-41F5-8DFF-908DF6D3D697}" srcId="{79A2D1F9-5AF3-47FE-815C-A9C2B370DDF4}" destId="{7FFA97E0-656D-4986-BF61-44260D9474F3}" srcOrd="1" destOrd="0" parTransId="{4A030457-FA5D-48A4-8D14-AF2379B49F31}" sibTransId="{6442C055-1FB6-43CF-8B85-00A4C95BC072}"/>
    <dgm:cxn modelId="{E96832BC-CEAD-4647-A5B3-3570E72C34FE}" type="presOf" srcId="{9445FB47-FF82-420A-8EA9-95B848AE5018}" destId="{D75EA85F-F3DB-47BB-9A98-2FE1BF906FA9}" srcOrd="0" destOrd="0" presId="urn:microsoft.com/office/officeart/2005/8/layout/hList1"/>
    <dgm:cxn modelId="{A6AA622D-00CE-4369-A6BE-53B2AE65346A}" type="presOf" srcId="{7FFA97E0-656D-4986-BF61-44260D9474F3}" destId="{9F114959-94D8-458C-A76C-E7B0A03531FA}" srcOrd="0" destOrd="1" presId="urn:microsoft.com/office/officeart/2005/8/layout/hList1"/>
    <dgm:cxn modelId="{B54341FE-4529-4080-8D98-20C3F7A63ECF}" type="presOf" srcId="{90D23B22-35F0-4BB7-A952-C3AAFE7BB0E1}" destId="{1B5B62E1-2F3A-4207-A363-A32B00219C16}" srcOrd="0" destOrd="0" presId="urn:microsoft.com/office/officeart/2005/8/layout/hList1"/>
    <dgm:cxn modelId="{6741342C-4C8F-4211-A6AC-644ECB901D74}" srcId="{6A6CD654-42A2-4D5B-86FD-8C4C97EBC71E}" destId="{3F6D6AB6-220E-4D79-BFCD-6324E3CD6C33}" srcOrd="0" destOrd="0" parTransId="{E5DDB7C7-D5F6-4AF7-B438-E5DE095E3E4C}" sibTransId="{3224AAE8-C1E4-4D28-8AE7-119A1B6B5C10}"/>
    <dgm:cxn modelId="{2B55CDB4-6D36-4AD0-B998-0336DACCC019}" srcId="{90D23B22-35F0-4BB7-A952-C3AAFE7BB0E1}" destId="{6A6CD654-42A2-4D5B-86FD-8C4C97EBC71E}" srcOrd="2" destOrd="0" parTransId="{AFD7F1D5-E134-4497-9669-6BE3222E456C}" sibTransId="{D424A8E7-A4FF-4219-A8DB-E792170E340A}"/>
    <dgm:cxn modelId="{826B8704-45DB-41D0-B95E-C5ED6BC4AE62}" type="presOf" srcId="{6A6CD654-42A2-4D5B-86FD-8C4C97EBC71E}" destId="{CF559D56-28B9-450E-9F41-FB9DF9787D70}" srcOrd="0" destOrd="0" presId="urn:microsoft.com/office/officeart/2005/8/layout/hList1"/>
    <dgm:cxn modelId="{5825CEDC-D994-4B15-9C7D-C46D2829B497}" type="presOf" srcId="{DD0925FD-DCC8-4791-A7E4-CF0B1A7289A7}" destId="{D75EA85F-F3DB-47BB-9A98-2FE1BF906FA9}" srcOrd="0" destOrd="1" presId="urn:microsoft.com/office/officeart/2005/8/layout/hList1"/>
    <dgm:cxn modelId="{5568773B-E2A6-4311-8DED-01063F21C526}" type="presOf" srcId="{79A2D1F9-5AF3-47FE-815C-A9C2B370DDF4}" destId="{58AB300D-3105-44AB-828F-F91628F9FFC6}" srcOrd="0" destOrd="0" presId="urn:microsoft.com/office/officeart/2005/8/layout/hList1"/>
    <dgm:cxn modelId="{5BFC5967-1DAC-4BD4-AFFA-E6E36ADE9269}" srcId="{79A2D1F9-5AF3-47FE-815C-A9C2B370DDF4}" destId="{25264759-FB4E-4D38-9F55-90EF8B3A8F1C}" srcOrd="0" destOrd="0" parTransId="{C440A407-7B57-4C0E-B427-CECAD2087C31}" sibTransId="{519E70E5-EF81-4DA2-A1FE-97659AD1BBE8}"/>
    <dgm:cxn modelId="{80413E3E-5CB1-47A7-8417-B3408B6A232E}" type="presOf" srcId="{B90CB957-5578-4B8A-ADB1-3A3E338129F5}" destId="{1B84A5C3-6046-443F-87D3-9346412468F5}" srcOrd="0" destOrd="0" presId="urn:microsoft.com/office/officeart/2005/8/layout/hList1"/>
    <dgm:cxn modelId="{9698437B-DEAC-4DCA-8D9D-0F7B44EA6AB5}" srcId="{B90CB957-5578-4B8A-ADB1-3A3E338129F5}" destId="{DD0925FD-DCC8-4791-A7E4-CF0B1A7289A7}" srcOrd="1" destOrd="0" parTransId="{2A8BAA96-3777-4EB1-BD66-9E9FC4A5F2CC}" sibTransId="{9E1021FE-6653-44E1-AAC3-FD04F48DDA6E}"/>
    <dgm:cxn modelId="{4D3753E8-63C3-467B-9671-C67DEC316E4B}" type="presParOf" srcId="{1B5B62E1-2F3A-4207-A363-A32B00219C16}" destId="{CBACEDA8-FCB5-453B-B023-900EB1E1FE70}" srcOrd="0" destOrd="0" presId="urn:microsoft.com/office/officeart/2005/8/layout/hList1"/>
    <dgm:cxn modelId="{15BEFFF1-31B7-4DD9-9B9B-EAEB880B0D8D}" type="presParOf" srcId="{CBACEDA8-FCB5-453B-B023-900EB1E1FE70}" destId="{1B84A5C3-6046-443F-87D3-9346412468F5}" srcOrd="0" destOrd="0" presId="urn:microsoft.com/office/officeart/2005/8/layout/hList1"/>
    <dgm:cxn modelId="{C5629164-2856-45D1-9E49-3A37D4D00F16}" type="presParOf" srcId="{CBACEDA8-FCB5-453B-B023-900EB1E1FE70}" destId="{D75EA85F-F3DB-47BB-9A98-2FE1BF906FA9}" srcOrd="1" destOrd="0" presId="urn:microsoft.com/office/officeart/2005/8/layout/hList1"/>
    <dgm:cxn modelId="{20D4A0E7-F582-4B9F-AABC-CDEB42D2C446}" type="presParOf" srcId="{1B5B62E1-2F3A-4207-A363-A32B00219C16}" destId="{44AA6860-EEFA-47C1-A317-F5BDAB0D199B}" srcOrd="1" destOrd="0" presId="urn:microsoft.com/office/officeart/2005/8/layout/hList1"/>
    <dgm:cxn modelId="{58026A29-5387-4D72-B410-8E6E75722EE6}" type="presParOf" srcId="{1B5B62E1-2F3A-4207-A363-A32B00219C16}" destId="{D80D4FDF-3A4E-4281-A3F9-5D6F73F0A70B}" srcOrd="2" destOrd="0" presId="urn:microsoft.com/office/officeart/2005/8/layout/hList1"/>
    <dgm:cxn modelId="{F0BD37CC-745F-4FDC-88A9-FD9BCB054634}" type="presParOf" srcId="{D80D4FDF-3A4E-4281-A3F9-5D6F73F0A70B}" destId="{58AB300D-3105-44AB-828F-F91628F9FFC6}" srcOrd="0" destOrd="0" presId="urn:microsoft.com/office/officeart/2005/8/layout/hList1"/>
    <dgm:cxn modelId="{45879A46-0A29-4510-AD20-EE8681644657}" type="presParOf" srcId="{D80D4FDF-3A4E-4281-A3F9-5D6F73F0A70B}" destId="{9F114959-94D8-458C-A76C-E7B0A03531FA}" srcOrd="1" destOrd="0" presId="urn:microsoft.com/office/officeart/2005/8/layout/hList1"/>
    <dgm:cxn modelId="{238976A9-351F-44BB-807D-C6981056EA74}" type="presParOf" srcId="{1B5B62E1-2F3A-4207-A363-A32B00219C16}" destId="{B110A729-B1A7-478A-95AD-83F89CFC8785}" srcOrd="3" destOrd="0" presId="urn:microsoft.com/office/officeart/2005/8/layout/hList1"/>
    <dgm:cxn modelId="{6487F51D-3A37-4399-BA02-A37DBBAD9C77}" type="presParOf" srcId="{1B5B62E1-2F3A-4207-A363-A32B00219C16}" destId="{25AC7FF4-898E-421A-843E-F4372FB47E02}" srcOrd="4" destOrd="0" presId="urn:microsoft.com/office/officeart/2005/8/layout/hList1"/>
    <dgm:cxn modelId="{1BE70B6B-9AB3-4376-ACD3-E8688EAC9428}" type="presParOf" srcId="{25AC7FF4-898E-421A-843E-F4372FB47E02}" destId="{CF559D56-28B9-450E-9F41-FB9DF9787D70}" srcOrd="0" destOrd="0" presId="urn:microsoft.com/office/officeart/2005/8/layout/hList1"/>
    <dgm:cxn modelId="{9865F409-A68F-4769-85CC-4FD279685F55}" type="presParOf" srcId="{25AC7FF4-898E-421A-843E-F4372FB47E02}" destId="{0413FD6B-079A-405E-92B7-58C4157E541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34882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26870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228600"/>
            <a:ext cx="4214615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x-none" sz="3200" b="1" dirty="0">
                <a:latin typeface="+mj-lt"/>
              </a:rPr>
              <a:t>KLINIČKI </a:t>
            </a:r>
            <a:r>
              <a:rPr lang="x-none" sz="3200" b="1">
                <a:latin typeface="+mj-lt"/>
              </a:rPr>
              <a:t>ZNACI </a:t>
            </a:r>
            <a:endParaRPr lang="sr-Latn-RS" sz="3200" b="1" dirty="0" smtClean="0">
              <a:latin typeface="+mj-lt"/>
            </a:endParaRPr>
          </a:p>
          <a:p>
            <a:pPr>
              <a:defRPr/>
            </a:pPr>
            <a:r>
              <a:rPr lang="sr-Latn-RS" sz="3200" b="1" dirty="0" smtClean="0">
                <a:solidFill>
                  <a:srgbClr val="FF0000"/>
                </a:solidFill>
                <a:latin typeface="+mj-lt"/>
              </a:rPr>
              <a:t>TIPIČNI/</a:t>
            </a:r>
            <a:r>
              <a:rPr lang="x-none" sz="3200" b="1" smtClean="0">
                <a:solidFill>
                  <a:srgbClr val="FF0000"/>
                </a:solidFill>
                <a:latin typeface="+mj-lt"/>
              </a:rPr>
              <a:t>ATIPIČNI </a:t>
            </a:r>
            <a:r>
              <a:rPr lang="x-none" sz="3200" b="1" dirty="0">
                <a:latin typeface="+mj-lt"/>
              </a:rPr>
              <a:t>ZA MS</a:t>
            </a:r>
            <a:endParaRPr lang="en-US" sz="3200" b="1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" y="2939796"/>
          <a:ext cx="8991600" cy="277520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828003"/>
                <a:gridCol w="2828003"/>
                <a:gridCol w="3335594"/>
              </a:tblGrid>
              <a:tr h="565404">
                <a:tc>
                  <a:txBody>
                    <a:bodyPr/>
                    <a:lstStyle/>
                    <a:p>
                      <a:r>
                        <a:rPr lang="x-none" sz="2000" dirty="0" smtClean="0"/>
                        <a:t>TIPIČNI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 smtClean="0"/>
                        <a:t>RETKO,</a:t>
                      </a:r>
                      <a:r>
                        <a:rPr lang="x-none" sz="2000" baseline="0" dirty="0" smtClean="0"/>
                        <a:t> ALI SE MOGU JAVITI U MS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 smtClean="0"/>
                        <a:t>ATIPIČNI</a:t>
                      </a:r>
                      <a:r>
                        <a:rPr lang="x-none" sz="2000" baseline="0" dirty="0" smtClean="0"/>
                        <a:t> I NEOČEKIVANI ZA MS</a:t>
                      </a:r>
                      <a:endParaRPr lang="en-US" sz="2000" dirty="0"/>
                    </a:p>
                  </a:txBody>
                  <a:tcPr/>
                </a:tc>
              </a:tr>
              <a:tr h="565404">
                <a:tc gridSpan="3">
                  <a:txBody>
                    <a:bodyPr/>
                    <a:lstStyle/>
                    <a:p>
                      <a:pPr algn="l"/>
                      <a:r>
                        <a:rPr lang="x-none" sz="2000" b="1" baseline="0" dirty="0" smtClean="0"/>
                        <a:t>HEMISFERNI ISPADI</a:t>
                      </a:r>
                    </a:p>
                    <a:p>
                      <a:pPr algn="l"/>
                      <a:endParaRPr lang="x-none" sz="20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x-none" sz="2000" dirty="0" smtClean="0"/>
                        <a:t>Hemipareza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 smtClean="0"/>
                        <a:t>Epilepsija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 smtClean="0"/>
                        <a:t>Encefalopatija</a:t>
                      </a:r>
                      <a:endParaRPr lang="en-US" sz="2000" dirty="0"/>
                    </a:p>
                  </a:txBody>
                  <a:tcPr/>
                </a:tc>
              </a:tr>
              <a:tr h="565404">
                <a:tc>
                  <a:txBody>
                    <a:bodyPr/>
                    <a:lstStyle/>
                    <a:p>
                      <a:r>
                        <a:rPr lang="x-none" sz="2000" baseline="0" dirty="0" smtClean="0"/>
                        <a:t>Kognitivni poremećaji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 smtClean="0"/>
                        <a:t>Hemianopsija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 smtClean="0"/>
                        <a:t>Kortikalno slepilo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29400" y="6519862"/>
            <a:ext cx="252571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latin typeface="+mn-lt"/>
              </a:rPr>
              <a:t>Miller</a:t>
            </a:r>
            <a:r>
              <a:rPr lang="x-none" sz="1600" i="1" dirty="0">
                <a:latin typeface="+mn-lt"/>
              </a:rPr>
              <a:t> et al., Mult Scler 2008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1" y="147638"/>
            <a:ext cx="55245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latin typeface="+mj-lt"/>
              </a:rPr>
              <a:t>KARAKTERISTIKE PROMENA U MOZGU NA MR</a:t>
            </a: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76182" y="1583286"/>
            <a:ext cx="4649276" cy="4533392"/>
            <a:chOff x="900" y="797"/>
            <a:chExt cx="2989" cy="3289"/>
          </a:xfrm>
        </p:grpSpPr>
        <p:pic>
          <p:nvPicPr>
            <p:cNvPr id="8" name="Picture 4" descr="MS"/>
            <p:cNvPicPr>
              <a:picLocks noChangeAspect="1" noChangeArrowheads="1"/>
            </p:cNvPicPr>
            <p:nvPr/>
          </p:nvPicPr>
          <p:blipFill>
            <a:blip r:embed="rId3" cstate="print"/>
            <a:srcRect l="5806" r="2126" b="-107"/>
            <a:stretch>
              <a:fillRect/>
            </a:stretch>
          </p:blipFill>
          <p:spPr bwMode="auto">
            <a:xfrm>
              <a:off x="900" y="797"/>
              <a:ext cx="1488" cy="1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MS"/>
            <p:cNvPicPr>
              <a:picLocks noChangeAspect="1" noChangeArrowheads="1"/>
            </p:cNvPicPr>
            <p:nvPr/>
          </p:nvPicPr>
          <p:blipFill>
            <a:blip r:embed="rId4" cstate="print"/>
            <a:srcRect l="3679"/>
            <a:stretch>
              <a:fillRect/>
            </a:stretch>
          </p:blipFill>
          <p:spPr bwMode="auto">
            <a:xfrm>
              <a:off x="2419" y="2396"/>
              <a:ext cx="1470" cy="1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2422" y="2422"/>
              <a:ext cx="48" cy="16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CS">
                <a:latin typeface="Calibri" pitchFamily="34" charset="0"/>
              </a:endParaRPr>
            </a:p>
          </p:txBody>
        </p:sp>
      </p:grp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571500" y="6243637"/>
            <a:ext cx="2125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 b="1" dirty="0">
                <a:solidFill>
                  <a:srgbClr val="FF0000"/>
                </a:solidFill>
                <a:latin typeface="Calibri" pitchFamily="34" charset="0"/>
              </a:rPr>
              <a:t>Veličina</a:t>
            </a:r>
            <a:r>
              <a:rPr lang="sr-Latn-CS" sz="2400" b="1" dirty="0">
                <a:latin typeface="Calibri" pitchFamily="34" charset="0"/>
              </a:rPr>
              <a:t> &gt; 3mm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7416" y="3276600"/>
            <a:ext cx="223529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029200" y="1352550"/>
            <a:ext cx="5057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8438" indent="-198438"/>
            <a:r>
              <a:rPr lang="sr-Latn-CS" sz="2400" b="1" dirty="0">
                <a:solidFill>
                  <a:srgbClr val="FF0000"/>
                </a:solidFill>
                <a:latin typeface="Calibri" pitchFamily="34" charset="0"/>
              </a:rPr>
              <a:t>Predilekciona mesta</a:t>
            </a:r>
            <a:r>
              <a:rPr lang="it-IT" sz="2400" b="1" dirty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 marL="198438" indent="-198438"/>
            <a:r>
              <a:rPr lang="it-IT" sz="2400" dirty="0">
                <a:latin typeface="Calibri" pitchFamily="34" charset="0"/>
              </a:rPr>
              <a:t>Periventri</a:t>
            </a:r>
            <a:r>
              <a:rPr lang="sr-Latn-CS" sz="2400" dirty="0">
                <a:latin typeface="Calibri" pitchFamily="34" charset="0"/>
              </a:rPr>
              <a:t>k</a:t>
            </a:r>
            <a:r>
              <a:rPr lang="it-IT" sz="2400" dirty="0">
                <a:latin typeface="Calibri" pitchFamily="34" charset="0"/>
              </a:rPr>
              <a:t>ular</a:t>
            </a:r>
            <a:r>
              <a:rPr lang="sr-Latn-CS" sz="2400" dirty="0">
                <a:latin typeface="Calibri" pitchFamily="34" charset="0"/>
              </a:rPr>
              <a:t>no</a:t>
            </a:r>
            <a:endParaRPr lang="it-IT" sz="2400" dirty="0">
              <a:latin typeface="Calibri" pitchFamily="34" charset="0"/>
            </a:endParaRPr>
          </a:p>
          <a:p>
            <a:pPr marL="198438" indent="-198438"/>
            <a:r>
              <a:rPr lang="it-IT" sz="2400" dirty="0">
                <a:latin typeface="Calibri" pitchFamily="34" charset="0"/>
              </a:rPr>
              <a:t>Infratentori</a:t>
            </a:r>
            <a:r>
              <a:rPr lang="sr-Latn-CS" sz="2400" dirty="0">
                <a:latin typeface="Calibri" pitchFamily="34" charset="0"/>
              </a:rPr>
              <a:t>j</a:t>
            </a:r>
            <a:r>
              <a:rPr lang="it-IT" sz="2400" dirty="0">
                <a:latin typeface="Calibri" pitchFamily="34" charset="0"/>
              </a:rPr>
              <a:t>al</a:t>
            </a:r>
            <a:r>
              <a:rPr lang="sr-Latn-CS" sz="2400" dirty="0">
                <a:latin typeface="Calibri" pitchFamily="34" charset="0"/>
              </a:rPr>
              <a:t>no</a:t>
            </a:r>
            <a:endParaRPr lang="it-IT" sz="2400" dirty="0">
              <a:latin typeface="Calibri" pitchFamily="34" charset="0"/>
            </a:endParaRPr>
          </a:p>
          <a:p>
            <a:pPr marL="198438" indent="-198438"/>
            <a:r>
              <a:rPr lang="it-IT" sz="2400" dirty="0">
                <a:latin typeface="Calibri" pitchFamily="34" charset="0"/>
              </a:rPr>
              <a:t>Corpus callosum</a:t>
            </a:r>
            <a:r>
              <a:rPr lang="sr-Latn-CS" sz="2400" dirty="0">
                <a:latin typeface="Calibri" pitchFamily="34" charset="0"/>
              </a:rPr>
              <a:t> </a:t>
            </a:r>
            <a:r>
              <a:rPr lang="it-IT" sz="2400" dirty="0">
                <a:latin typeface="Calibri" pitchFamily="34" charset="0"/>
              </a:rPr>
              <a:t>(sagit</a:t>
            </a:r>
            <a:r>
              <a:rPr lang="sr-Latn-CS" sz="2400" dirty="0">
                <a:latin typeface="Calibri" pitchFamily="34" charset="0"/>
              </a:rPr>
              <a:t>alni</a:t>
            </a:r>
            <a:r>
              <a:rPr lang="it-IT" sz="2400" dirty="0">
                <a:latin typeface="Calibri" pitchFamily="34" charset="0"/>
              </a:rPr>
              <a:t>)</a:t>
            </a:r>
          </a:p>
          <a:p>
            <a:pPr marL="198438" indent="-198438"/>
            <a:r>
              <a:rPr lang="it-IT" sz="2400" dirty="0">
                <a:latin typeface="Calibri" pitchFamily="34" charset="0"/>
              </a:rPr>
              <a:t>Ju</a:t>
            </a:r>
            <a:r>
              <a:rPr lang="sr-Latn-CS" sz="2400" dirty="0">
                <a:latin typeface="Calibri" pitchFamily="34" charset="0"/>
              </a:rPr>
              <a:t>ks</a:t>
            </a:r>
            <a:r>
              <a:rPr lang="it-IT" sz="2400" dirty="0">
                <a:latin typeface="Calibri" pitchFamily="34" charset="0"/>
              </a:rPr>
              <a:t>ta</a:t>
            </a:r>
            <a:r>
              <a:rPr lang="sr-Latn-CS" sz="2400" dirty="0">
                <a:latin typeface="Calibri" pitchFamily="34" charset="0"/>
              </a:rPr>
              <a:t>k</a:t>
            </a:r>
            <a:r>
              <a:rPr lang="it-IT" sz="2400" dirty="0">
                <a:latin typeface="Calibri" pitchFamily="34" charset="0"/>
              </a:rPr>
              <a:t>orti</a:t>
            </a:r>
            <a:r>
              <a:rPr lang="sr-Latn-CS" sz="2400" dirty="0">
                <a:latin typeface="Calibri" pitchFamily="34" charset="0"/>
              </a:rPr>
              <a:t>k</a:t>
            </a:r>
            <a:r>
              <a:rPr lang="it-IT" sz="2400" dirty="0">
                <a:latin typeface="Calibri" pitchFamily="34" charset="0"/>
              </a:rPr>
              <a:t>al</a:t>
            </a:r>
            <a:r>
              <a:rPr lang="sr-Latn-CS" sz="2400" dirty="0">
                <a:latin typeface="Calibri" pitchFamily="34" charset="0"/>
              </a:rPr>
              <a:t>no</a:t>
            </a:r>
            <a:endParaRPr lang="it-IT" sz="2400" dirty="0">
              <a:latin typeface="Calibri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876800" y="3429000"/>
            <a:ext cx="18859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8438" indent="-198438"/>
            <a:r>
              <a:rPr lang="sr-Latn-CS" sz="2800" b="1" dirty="0">
                <a:solidFill>
                  <a:srgbClr val="FF0000"/>
                </a:solidFill>
                <a:latin typeface="Calibri" pitchFamily="34" charset="0"/>
              </a:rPr>
              <a:t>Oblik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 marL="198438" indent="-198438"/>
            <a:r>
              <a:rPr lang="sr-Latn-CS" sz="2400" dirty="0">
                <a:latin typeface="Calibri" pitchFamily="34" charset="0"/>
              </a:rPr>
              <a:t>iregularan</a:t>
            </a:r>
            <a:endParaRPr lang="it-IT" sz="2400" dirty="0">
              <a:latin typeface="Calibri" pitchFamily="34" charset="0"/>
            </a:endParaRPr>
          </a:p>
          <a:p>
            <a:pPr marL="198438" indent="-198438"/>
            <a:r>
              <a:rPr lang="sr-Latn-CS" sz="2400" dirty="0">
                <a:latin typeface="Calibri" pitchFamily="34" charset="0"/>
              </a:rPr>
              <a:t>o</a:t>
            </a:r>
            <a:r>
              <a:rPr lang="it-IT" sz="2400" dirty="0">
                <a:latin typeface="Calibri" pitchFamily="34" charset="0"/>
              </a:rPr>
              <a:t>void</a:t>
            </a:r>
            <a:r>
              <a:rPr lang="sr-Latn-CS" sz="2400" dirty="0">
                <a:latin typeface="Calibri" pitchFamily="34" charset="0"/>
              </a:rPr>
              <a:t>ne</a:t>
            </a:r>
          </a:p>
          <a:p>
            <a:pPr marL="198438" indent="-198438"/>
            <a:r>
              <a:rPr lang="sr-Latn-CS" sz="2400" dirty="0">
                <a:latin typeface="Calibri" pitchFamily="34" charset="0"/>
              </a:rPr>
              <a:t>okrugle</a:t>
            </a:r>
            <a:endParaRPr lang="it-IT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5410200"/>
            <a:ext cx="1825625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x-none" sz="2800" b="1" dirty="0">
                <a:solidFill>
                  <a:srgbClr val="FF0000"/>
                </a:solidFill>
                <a:latin typeface="+mn-lt"/>
              </a:rPr>
              <a:t>Ivice:</a:t>
            </a:r>
          </a:p>
          <a:p>
            <a:pPr>
              <a:defRPr/>
            </a:pPr>
            <a:r>
              <a:rPr lang="x-none" sz="2400" dirty="0">
                <a:latin typeface="+mn-lt"/>
              </a:rPr>
              <a:t>Oštra granica</a:t>
            </a:r>
            <a:endParaRPr lang="sr-Latn-CS" sz="2400" dirty="0">
              <a:latin typeface="+mn-lt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086600" y="5889625"/>
            <a:ext cx="2286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8438" indent="-198438"/>
            <a:r>
              <a:rPr lang="it-IT" sz="2800" b="1" dirty="0">
                <a:solidFill>
                  <a:srgbClr val="FF0000"/>
                </a:solidFill>
                <a:latin typeface="Calibri" pitchFamily="34" charset="0"/>
              </a:rPr>
              <a:t>Distribu</a:t>
            </a:r>
            <a:r>
              <a:rPr lang="sr-Latn-CS" sz="2800" b="1" dirty="0">
                <a:solidFill>
                  <a:srgbClr val="FF0000"/>
                </a:solidFill>
                <a:latin typeface="Calibri" pitchFamily="34" charset="0"/>
              </a:rPr>
              <a:t>cija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 marL="198438" indent="-198438"/>
            <a:r>
              <a:rPr lang="sr-Latn-CS" sz="2400" dirty="0">
                <a:latin typeface="Calibri" pitchFamily="34" charset="0"/>
              </a:rPr>
              <a:t>asimetrična</a:t>
            </a:r>
            <a:endParaRPr lang="it-IT" sz="2400" dirty="0">
              <a:latin typeface="Calibri" pitchFamily="34" charset="0"/>
            </a:endParaRPr>
          </a:p>
        </p:txBody>
      </p:sp>
      <p:pic>
        <p:nvPicPr>
          <p:cNvPr id="19" name="Picture 14" descr="4-1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</a:blip>
          <a:srcRect l="15459" t="23537" r="16908" b="14680"/>
          <a:stretch>
            <a:fillRect/>
          </a:stretch>
        </p:blipFill>
        <p:spPr bwMode="auto">
          <a:xfrm>
            <a:off x="2438400" y="1600200"/>
            <a:ext cx="23066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C:\Users\Sarlota\Documents\Knjiga\dijagnoza\slike\slike\juxta\dp.jpg"/>
          <p:cNvPicPr>
            <a:picLocks noChangeAspect="1" noChangeArrowheads="1"/>
          </p:cNvPicPr>
          <p:nvPr/>
        </p:nvPicPr>
        <p:blipFill>
          <a:blip r:embed="rId7" cstate="print"/>
          <a:srcRect l="5756" r="8147"/>
          <a:stretch>
            <a:fillRect/>
          </a:stretch>
        </p:blipFill>
        <p:spPr bwMode="auto">
          <a:xfrm>
            <a:off x="76200" y="3886200"/>
            <a:ext cx="23161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5305425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j-lt"/>
              </a:rPr>
              <a:t>MR KIČMENE MOŽDINE U MS </a:t>
            </a:r>
          </a:p>
        </p:txBody>
      </p:sp>
      <p:grpSp>
        <p:nvGrpSpPr>
          <p:cNvPr id="7" name="Content Placeholder 6"/>
          <p:cNvGrpSpPr>
            <a:grpSpLocks noGrp="1"/>
          </p:cNvGrpSpPr>
          <p:nvPr/>
        </p:nvGrpSpPr>
        <p:grpSpPr bwMode="auto">
          <a:xfrm>
            <a:off x="533400" y="1493837"/>
            <a:ext cx="5257800" cy="4983163"/>
            <a:chOff x="73" y="1104"/>
            <a:chExt cx="2713" cy="3042"/>
          </a:xfrm>
        </p:grpSpPr>
        <p:pic>
          <p:nvPicPr>
            <p:cNvPr id="8" name="Picture 7" descr="sheet5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30000"/>
            </a:blip>
            <a:srcRect l="27907" r="13954"/>
            <a:stretch>
              <a:fillRect/>
            </a:stretch>
          </p:blipFill>
          <p:spPr bwMode="auto">
            <a:xfrm>
              <a:off x="73" y="1193"/>
              <a:ext cx="1116" cy="29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" name="Picture 8" descr="sheet3"/>
            <p:cNvPicPr>
              <a:picLocks noChangeAspect="1" noChangeArrowheads="1"/>
            </p:cNvPicPr>
            <p:nvPr/>
          </p:nvPicPr>
          <p:blipFill>
            <a:blip r:embed="rId4" cstate="print">
              <a:lum bright="12000" contrast="24000"/>
            </a:blip>
            <a:srcRect t="32608" b="15218"/>
            <a:stretch>
              <a:fillRect/>
            </a:stretch>
          </p:blipFill>
          <p:spPr bwMode="auto">
            <a:xfrm>
              <a:off x="1510" y="3133"/>
              <a:ext cx="1276" cy="9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8" y="1104"/>
              <a:ext cx="82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30000"/>
                </a:spcBef>
              </a:pPr>
              <a:endParaRPr lang="en-GB" sz="2800" u="sng">
                <a:latin typeface="Calibri" pitchFamily="34" charset="0"/>
              </a:endParaRPr>
            </a:p>
          </p:txBody>
        </p:sp>
      </p:grp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132138" y="1524000"/>
            <a:ext cx="57070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8438" indent="-198438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r-Latn-CS" sz="2000" b="1" dirty="0">
                <a:latin typeface="Calibri" pitchFamily="34" charset="0"/>
              </a:rPr>
              <a:t>veličina</a:t>
            </a:r>
            <a:r>
              <a:rPr lang="it-IT" sz="2000" b="1" dirty="0">
                <a:latin typeface="Calibri" pitchFamily="34" charset="0"/>
              </a:rPr>
              <a:t>: </a:t>
            </a:r>
            <a:r>
              <a:rPr lang="it-IT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&lt;</a:t>
            </a:r>
            <a:r>
              <a:rPr lang="it-IT" sz="2000" b="1" dirty="0">
                <a:solidFill>
                  <a:srgbClr val="FF0000"/>
                </a:solidFill>
                <a:latin typeface="Calibri" pitchFamily="34" charset="0"/>
              </a:rPr>
              <a:t> 2 vertebral</a:t>
            </a:r>
            <a:r>
              <a:rPr lang="sr-Latn-CS" sz="2000" b="1" dirty="0">
                <a:solidFill>
                  <a:srgbClr val="FF0000"/>
                </a:solidFill>
                <a:latin typeface="Calibri" pitchFamily="34" charset="0"/>
              </a:rPr>
              <a:t>na</a:t>
            </a:r>
            <a:r>
              <a:rPr lang="it-IT" sz="2000" b="1" dirty="0">
                <a:solidFill>
                  <a:srgbClr val="FF0000"/>
                </a:solidFill>
                <a:latin typeface="Calibri" pitchFamily="34" charset="0"/>
              </a:rPr>
              <a:t> segment</a:t>
            </a:r>
            <a:r>
              <a:rPr lang="sr-Latn-CS" sz="2000" b="1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it-IT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Latn-CS" sz="2000" b="1" dirty="0">
                <a:solidFill>
                  <a:srgbClr val="FF0000"/>
                </a:solidFill>
                <a:latin typeface="Calibri" pitchFamily="34" charset="0"/>
              </a:rPr>
              <a:t>, &gt; 3mm</a:t>
            </a:r>
            <a:r>
              <a:rPr lang="it-IT" sz="2000" b="1" dirty="0">
                <a:solidFill>
                  <a:srgbClr val="FF0000"/>
                </a:solidFill>
                <a:latin typeface="Calibri" pitchFamily="34" charset="0"/>
              </a:rPr>
              <a:t>                 </a:t>
            </a:r>
            <a:r>
              <a:rPr lang="it-IT" sz="2000" b="1" dirty="0">
                <a:latin typeface="Calibri" pitchFamily="34" charset="0"/>
              </a:rPr>
              <a:t>	     </a:t>
            </a:r>
            <a:r>
              <a:rPr lang="it-IT" sz="2000" b="1" dirty="0">
                <a:solidFill>
                  <a:srgbClr val="FF0000"/>
                </a:solidFill>
                <a:latin typeface="Calibri" pitchFamily="34" charset="0"/>
              </a:rPr>
              <a:t>&lt; </a:t>
            </a:r>
            <a:r>
              <a:rPr lang="sr-Latn-CS" sz="2000" b="1" dirty="0">
                <a:solidFill>
                  <a:srgbClr val="FF0000"/>
                </a:solidFill>
                <a:latin typeface="Calibri" pitchFamily="34" charset="0"/>
              </a:rPr>
              <a:t>polovine poprečne površine </a:t>
            </a:r>
            <a:endParaRPr lang="it-IT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 marL="198438" indent="-198438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r-Latn-CS" sz="2000" b="1" dirty="0">
                <a:latin typeface="Calibri" pitchFamily="34" charset="0"/>
              </a:rPr>
              <a:t>lokalizacija</a:t>
            </a:r>
            <a:r>
              <a:rPr lang="it-IT" sz="2000" b="1" dirty="0">
                <a:latin typeface="Calibri" pitchFamily="34" charset="0"/>
              </a:rPr>
              <a:t>: </a:t>
            </a:r>
            <a:r>
              <a:rPr lang="sr-Latn-CS" sz="2000" b="1" dirty="0">
                <a:latin typeface="Calibri" pitchFamily="34" charset="0"/>
              </a:rPr>
              <a:t> </a:t>
            </a:r>
            <a:r>
              <a:rPr lang="it-IT" sz="2000" b="1" dirty="0">
                <a:latin typeface="Calibri" pitchFamily="34" charset="0"/>
              </a:rPr>
              <a:t>cervi</a:t>
            </a:r>
            <a:r>
              <a:rPr lang="sr-Latn-CS" sz="2000" b="1" dirty="0">
                <a:latin typeface="Calibri" pitchFamily="34" charset="0"/>
              </a:rPr>
              <a:t>k</a:t>
            </a:r>
            <a:r>
              <a:rPr lang="it-IT" sz="2000" b="1" dirty="0">
                <a:latin typeface="Calibri" pitchFamily="34" charset="0"/>
              </a:rPr>
              <a:t>al</a:t>
            </a:r>
            <a:r>
              <a:rPr lang="sr-Latn-CS" sz="2000" b="1" dirty="0">
                <a:latin typeface="Calibri" pitchFamily="34" charset="0"/>
              </a:rPr>
              <a:t>na</a:t>
            </a:r>
            <a:r>
              <a:rPr lang="it-IT" sz="2000" b="1" dirty="0">
                <a:latin typeface="Calibri" pitchFamily="34" charset="0"/>
              </a:rPr>
              <a:t>&gt; </a:t>
            </a:r>
            <a:r>
              <a:rPr lang="sr-Latn-CS" sz="2000" b="1" dirty="0">
                <a:latin typeface="Calibri" pitchFamily="34" charset="0"/>
              </a:rPr>
              <a:t>torakalna</a:t>
            </a:r>
            <a:r>
              <a:rPr lang="it-IT" sz="2000" b="1" dirty="0">
                <a:latin typeface="Calibri" pitchFamily="34" charset="0"/>
              </a:rPr>
              <a:t>	  	     </a:t>
            </a:r>
            <a:r>
              <a:rPr lang="it-IT" sz="2000" b="1" dirty="0">
                <a:solidFill>
                  <a:srgbClr val="FF0000"/>
                </a:solidFill>
                <a:latin typeface="Calibri" pitchFamily="34" charset="0"/>
              </a:rPr>
              <a:t>lateral</a:t>
            </a:r>
            <a:r>
              <a:rPr lang="sr-Latn-CS" sz="2000" b="1" dirty="0">
                <a:solidFill>
                  <a:srgbClr val="FF0000"/>
                </a:solidFill>
                <a:latin typeface="Calibri" pitchFamily="34" charset="0"/>
              </a:rPr>
              <a:t>ne</a:t>
            </a:r>
            <a:r>
              <a:rPr lang="it-IT" sz="2000" b="1" dirty="0">
                <a:solidFill>
                  <a:srgbClr val="FF0000"/>
                </a:solidFill>
                <a:latin typeface="Calibri" pitchFamily="34" charset="0"/>
              </a:rPr>
              <a:t> + posterior</a:t>
            </a:r>
            <a:r>
              <a:rPr lang="sr-Latn-CS" sz="2000" b="1" dirty="0">
                <a:solidFill>
                  <a:srgbClr val="FF0000"/>
                </a:solidFill>
                <a:latin typeface="Calibri" pitchFamily="34" charset="0"/>
              </a:rPr>
              <a:t>ne</a:t>
            </a:r>
            <a:r>
              <a:rPr lang="it-IT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Latn-CS" sz="2000" b="1" dirty="0">
                <a:solidFill>
                  <a:srgbClr val="FF0000"/>
                </a:solidFill>
                <a:latin typeface="Calibri" pitchFamily="34" charset="0"/>
              </a:rPr>
              <a:t>k</a:t>
            </a:r>
            <a:r>
              <a:rPr lang="it-IT" sz="2000" b="1" dirty="0">
                <a:solidFill>
                  <a:srgbClr val="FF0000"/>
                </a:solidFill>
                <a:latin typeface="Calibri" pitchFamily="34" charset="0"/>
              </a:rPr>
              <a:t>olumn</a:t>
            </a:r>
            <a:r>
              <a:rPr lang="sr-Latn-CS" sz="2000" b="1" dirty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it-IT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it-IT" sz="2000" b="1" dirty="0">
              <a:latin typeface="Calibri" pitchFamily="34" charset="0"/>
            </a:endParaRPr>
          </a:p>
          <a:p>
            <a:pPr marL="198438" indent="-198438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r-Latn-CS" sz="2000" b="1" dirty="0">
                <a:latin typeface="Calibri" pitchFamily="34" charset="0"/>
              </a:rPr>
              <a:t>oblik:</a:t>
            </a:r>
            <a:r>
              <a:rPr lang="it-IT" sz="2000" b="1" dirty="0">
                <a:latin typeface="Calibri" pitchFamily="34" charset="0"/>
              </a:rPr>
              <a:t> cigar-like</a:t>
            </a:r>
          </a:p>
          <a:p>
            <a:pPr marL="198438" indent="-198438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r-Latn-CS" sz="2000" b="1" dirty="0">
                <a:latin typeface="Calibri" pitchFamily="34" charset="0"/>
              </a:rPr>
              <a:t>prebojavanje kontrastom nije uobičajeno</a:t>
            </a:r>
          </a:p>
          <a:p>
            <a:pPr marL="198438" indent="-198438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r-Latn-CS" sz="2000" b="1" dirty="0">
                <a:latin typeface="Calibri" pitchFamily="34" charset="0"/>
              </a:rPr>
              <a:t>retko su hipointenzne na </a:t>
            </a:r>
            <a:r>
              <a:rPr lang="it-IT" sz="2000" b="1" dirty="0">
                <a:latin typeface="Calibri" pitchFamily="34" charset="0"/>
              </a:rPr>
              <a:t>T1 </a:t>
            </a:r>
          </a:p>
          <a:p>
            <a:pPr marL="198438" indent="-198438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r-Latn-CS" sz="2000" b="1" dirty="0">
                <a:latin typeface="Calibri" pitchFamily="34" charset="0"/>
              </a:rPr>
              <a:t>retko otok KM (akutna faza), minimalan</a:t>
            </a:r>
          </a:p>
          <a:p>
            <a:pPr marL="198438" indent="-198438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r-Latn-CS" sz="2000" b="1" dirty="0">
                <a:latin typeface="Calibri" pitchFamily="34" charset="0"/>
              </a:rPr>
              <a:t>Lokalna atrofija u hroničnoj fazi</a:t>
            </a:r>
            <a:r>
              <a:rPr lang="it-IT" sz="2000" b="1" dirty="0">
                <a:latin typeface="Calibri" pitchFamily="34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1815859"/>
          <a:ext cx="8839200" cy="4965941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5275006"/>
                <a:gridCol w="3564194"/>
              </a:tblGrid>
              <a:tr h="291621">
                <a:tc>
                  <a:txBody>
                    <a:bodyPr/>
                    <a:lstStyle/>
                    <a:p>
                      <a:r>
                        <a:rPr lang="x-none" sz="1400" b="1" dirty="0" smtClean="0"/>
                        <a:t>Normalan nalaz na MR mozga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NMO, akutni transverzalni mijelitis (ATM)</a:t>
                      </a:r>
                      <a:endParaRPr lang="en-US" sz="1400" dirty="0"/>
                    </a:p>
                  </a:txBody>
                  <a:tcPr/>
                </a:tc>
              </a:tr>
              <a:tr h="291621"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Velike promene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ADEM, </a:t>
                      </a:r>
                      <a:r>
                        <a:rPr lang="x-none" sz="1400" dirty="0" smtClean="0"/>
                        <a:t>Marburg,</a:t>
                      </a:r>
                      <a:r>
                        <a:rPr lang="x-none" sz="1400" baseline="0" dirty="0" smtClean="0"/>
                        <a:t> Ballo, primarni angiitis CNS</a:t>
                      </a:r>
                      <a:endParaRPr lang="en-US" sz="1400" dirty="0"/>
                    </a:p>
                  </a:txBody>
                  <a:tcPr/>
                </a:tc>
              </a:tr>
              <a:tr h="291621"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Simetrična distibucija</a:t>
                      </a:r>
                      <a:r>
                        <a:rPr lang="x-none" sz="1400" baseline="0" dirty="0" smtClean="0"/>
                        <a:t> lezija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ADEM, adultne</a:t>
                      </a:r>
                      <a:r>
                        <a:rPr lang="x-none" sz="1400" baseline="0" dirty="0" smtClean="0"/>
                        <a:t> forme leukodistrofije</a:t>
                      </a:r>
                      <a:endParaRPr lang="en-US" sz="1400" dirty="0"/>
                    </a:p>
                  </a:txBody>
                  <a:tcPr/>
                </a:tc>
              </a:tr>
              <a:tr h="291621"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Promene</a:t>
                      </a:r>
                      <a:r>
                        <a:rPr lang="x-none" sz="1400" baseline="0" dirty="0" smtClean="0"/>
                        <a:t> nisu oštro ograničene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ADEM</a:t>
                      </a:r>
                      <a:endParaRPr lang="en-US" sz="1400" dirty="0"/>
                    </a:p>
                  </a:txBody>
                  <a:tcPr/>
                </a:tc>
              </a:tr>
              <a:tr h="291621"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Nema</a:t>
                      </a:r>
                      <a:r>
                        <a:rPr lang="x-none" sz="1400" baseline="0" dirty="0" smtClean="0"/>
                        <a:t> novih aktivnih promena na sledećim snimcima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ADEM</a:t>
                      </a:r>
                      <a:endParaRPr lang="en-US" sz="1400" dirty="0"/>
                    </a:p>
                  </a:txBody>
                  <a:tcPr/>
                </a:tc>
              </a:tr>
              <a:tr h="2916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Z</a:t>
                      </a:r>
                      <a:r>
                        <a:rPr lang="x-none" sz="1400" dirty="0" smtClean="0"/>
                        <a:t>ahvaćenost prednjeg temporalnog i donjeg frontalnog režnja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CADASIL</a:t>
                      </a:r>
                      <a:endParaRPr lang="en-US" sz="1400" dirty="0"/>
                    </a:p>
                  </a:txBody>
                  <a:tcPr/>
                </a:tc>
              </a:tr>
              <a:tr h="345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</a:t>
                      </a:r>
                      <a:r>
                        <a:rPr lang="x-none" sz="1400" dirty="0" smtClean="0"/>
                        <a:t>stovremeno</a:t>
                      </a:r>
                      <a:r>
                        <a:rPr lang="x-none" sz="1400" baseline="0" dirty="0" smtClean="0"/>
                        <a:t> prebojavanje kontrastom svih promena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ADEM, sarkoidoza, primarni angiitis CNS</a:t>
                      </a:r>
                      <a:endParaRPr lang="en-US" sz="1400" dirty="0"/>
                    </a:p>
                  </a:txBody>
                  <a:tcPr/>
                </a:tc>
              </a:tr>
              <a:tr h="4957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</a:t>
                      </a:r>
                      <a:r>
                        <a:rPr lang="x-none" sz="1400" dirty="0" smtClean="0"/>
                        <a:t>ultipli</a:t>
                      </a:r>
                      <a:r>
                        <a:rPr lang="x-none" sz="1400" baseline="0" dirty="0" smtClean="0"/>
                        <a:t> infarkti u beloj masi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Vaskultisi, bolest malih KS mozga, primarni angiitis CNS</a:t>
                      </a:r>
                      <a:endParaRPr lang="en-US" sz="1400" dirty="0"/>
                    </a:p>
                  </a:txBody>
                  <a:tcPr/>
                </a:tc>
              </a:tr>
              <a:tr h="495755"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Punktiformno</a:t>
                      </a:r>
                      <a:r>
                        <a:rPr lang="x-none" sz="1400" baseline="0" dirty="0" smtClean="0"/>
                        <a:t> prebojavanje promena kontrastom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dirty="0" smtClean="0"/>
                        <a:t>primarni angiitis CNS,</a:t>
                      </a:r>
                      <a:r>
                        <a:rPr lang="x-none" sz="1400" baseline="0" dirty="0" smtClean="0"/>
                        <a:t> sarkoidoza, NeuroBehcet</a:t>
                      </a:r>
                      <a:endParaRPr lang="en-US" sz="1400" dirty="0" smtClean="0"/>
                    </a:p>
                  </a:txBody>
                  <a:tcPr/>
                </a:tc>
              </a:tr>
              <a:tr h="412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Dominatna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lokalizacija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promena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kortiko-subkortikalnom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prelazu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Emolijski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infarkti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vaskulitis</a:t>
                      </a:r>
                      <a:endParaRPr lang="en-US" sz="1400" dirty="0" smtClean="0"/>
                    </a:p>
                  </a:txBody>
                  <a:tcPr/>
                </a:tc>
              </a:tr>
              <a:tr h="495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dirty="0" smtClean="0"/>
                        <a:t>Multifokalne asimetrične</a:t>
                      </a:r>
                      <a:r>
                        <a:rPr lang="x-none" sz="1400" baseline="0" dirty="0" smtClean="0"/>
                        <a:t> promene na kortiko-subkortikalnom prelazu koje se progresivno povećavaju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dirty="0" smtClean="0"/>
                        <a:t>PML</a:t>
                      </a:r>
                      <a:endParaRPr lang="en-US" sz="1400" dirty="0" smtClean="0"/>
                    </a:p>
                  </a:txBody>
                  <a:tcPr/>
                </a:tc>
              </a:tr>
              <a:tr h="412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dirty="0" smtClean="0"/>
                        <a:t>Prebojavanje moždanica kontrastom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dirty="0" smtClean="0"/>
                        <a:t>Sarkoidoza, hroinični meningitis,</a:t>
                      </a:r>
                      <a:r>
                        <a:rPr lang="x-none" sz="1400" baseline="0" dirty="0" smtClean="0"/>
                        <a:t> NeuroBehcet</a:t>
                      </a:r>
                      <a:endParaRPr lang="en-US" sz="1400" dirty="0" smtClean="0"/>
                    </a:p>
                  </a:txBody>
                  <a:tcPr/>
                </a:tc>
              </a:tr>
              <a:tr h="412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V</a:t>
                      </a:r>
                      <a:r>
                        <a:rPr lang="x-none" sz="1400" b="1" dirty="0" smtClean="0"/>
                        <a:t>elike promene u kičmenoj moždini sa otokom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b="1" dirty="0" smtClean="0"/>
                        <a:t>NMO, ADEM,</a:t>
                      </a:r>
                      <a:r>
                        <a:rPr lang="x-none" sz="1400" b="1" baseline="0" dirty="0" smtClean="0"/>
                        <a:t> LETM, SLE</a:t>
                      </a:r>
                      <a:endParaRPr lang="en-US" sz="1400" b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76200"/>
            <a:ext cx="530644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4.bp.blogspot.com/-tUnBPKY7_2E/TV71WrXrLJI/AAAAAAAAAUI/-GG9nwYnV0s/s1600/red-flag-warni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65162"/>
            <a:ext cx="140524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4526" y="1371600"/>
            <a:ext cx="7858284" cy="4613701"/>
            <a:chOff x="881173" y="381000"/>
            <a:chExt cx="9005885" cy="5075071"/>
          </a:xfrm>
        </p:grpSpPr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238500" y="1076325"/>
              <a:ext cx="4318731" cy="5078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2400" b="1" dirty="0">
                  <a:solidFill>
                    <a:srgbClr val="003300"/>
                  </a:solidFill>
                  <a:latin typeface="+mn-lt"/>
                  <a:ea typeface="+mj-ea"/>
                  <a:cs typeface="+mj-cs"/>
                </a:rPr>
                <a:t>DISEMINACIJA U PROSTORU</a:t>
              </a:r>
            </a:p>
          </p:txBody>
        </p:sp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3238500" y="4048125"/>
              <a:ext cx="4224891" cy="5078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2400" b="1" dirty="0">
                  <a:solidFill>
                    <a:srgbClr val="003300"/>
                  </a:solidFill>
                  <a:latin typeface="+mn-lt"/>
                  <a:ea typeface="+mj-ea"/>
                  <a:cs typeface="+mj-cs"/>
                </a:rPr>
                <a:t>DISEMINACIJA U VREMENU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881173" y="2101365"/>
              <a:ext cx="1751012" cy="1704975"/>
            </a:xfrm>
            <a:prstGeom prst="ellipse">
              <a:avLst/>
            </a:prstGeom>
            <a:solidFill>
              <a:schemeClr val="bg1"/>
            </a:solidFill>
            <a:ln w="571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4800" b="1" dirty="0">
                  <a:solidFill>
                    <a:srgbClr val="003300"/>
                  </a:solidFill>
                  <a:latin typeface="+mn-lt"/>
                  <a:ea typeface="+mj-ea"/>
                  <a:cs typeface="+mj-cs"/>
                </a:rPr>
                <a:t>MS</a:t>
              </a:r>
            </a:p>
          </p:txBody>
        </p:sp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2635252" y="1600201"/>
              <a:ext cx="908048" cy="99059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Arrow Connector 9"/>
            <p:cNvCxnSpPr>
              <a:cxnSpLocks noChangeShapeType="1"/>
            </p:cNvCxnSpPr>
            <p:nvPr/>
          </p:nvCxnSpPr>
          <p:spPr bwMode="auto">
            <a:xfrm>
              <a:off x="2635250" y="3048000"/>
              <a:ext cx="1136650" cy="10001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7200900" y="609600"/>
              <a:ext cx="977900" cy="381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Arrow Connector 9"/>
            <p:cNvCxnSpPr>
              <a:cxnSpLocks noChangeShapeType="1"/>
            </p:cNvCxnSpPr>
            <p:nvPr/>
          </p:nvCxnSpPr>
          <p:spPr bwMode="auto">
            <a:xfrm>
              <a:off x="7200900" y="1752600"/>
              <a:ext cx="990600" cy="381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8420100" y="381000"/>
              <a:ext cx="1390758" cy="5078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2400" b="1" dirty="0">
                  <a:solidFill>
                    <a:srgbClr val="003300"/>
                  </a:solidFill>
                  <a:latin typeface="+mn-lt"/>
                  <a:ea typeface="+mj-ea"/>
                  <a:cs typeface="+mj-cs"/>
                </a:rPr>
                <a:t>Klinička</a:t>
              </a:r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8637588" y="1828800"/>
              <a:ext cx="718674" cy="5078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2400" b="1" dirty="0">
                  <a:solidFill>
                    <a:srgbClr val="003300"/>
                  </a:solidFill>
                  <a:latin typeface="+mn-lt"/>
                  <a:ea typeface="+mj-ea"/>
                  <a:cs typeface="+mj-cs"/>
                </a:rPr>
                <a:t>MR</a:t>
              </a:r>
            </a:p>
          </p:txBody>
        </p:sp>
        <p:cxnSp>
          <p:nvCxnSpPr>
            <p:cNvPr id="14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6909872" y="3462338"/>
              <a:ext cx="1345128" cy="5857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8496300" y="3271838"/>
              <a:ext cx="1390758" cy="5078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2400" b="1" dirty="0">
                  <a:solidFill>
                    <a:srgbClr val="003300"/>
                  </a:solidFill>
                  <a:latin typeface="+mn-lt"/>
                  <a:ea typeface="+mj-ea"/>
                  <a:cs typeface="+mj-cs"/>
                </a:rPr>
                <a:t>Klinička</a:t>
              </a:r>
            </a:p>
          </p:txBody>
        </p:sp>
        <p:cxnSp>
          <p:nvCxnSpPr>
            <p:cNvPr id="16" name="Straight Arrow Connector 9"/>
            <p:cNvCxnSpPr>
              <a:cxnSpLocks noChangeShapeType="1"/>
            </p:cNvCxnSpPr>
            <p:nvPr/>
          </p:nvCxnSpPr>
          <p:spPr bwMode="auto">
            <a:xfrm>
              <a:off x="6909872" y="4555957"/>
              <a:ext cx="1281628" cy="54944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7"/>
            <p:cNvSpPr txBox="1">
              <a:spLocks noChangeArrowheads="1"/>
            </p:cNvSpPr>
            <p:nvPr/>
          </p:nvSpPr>
          <p:spPr bwMode="auto">
            <a:xfrm>
              <a:off x="8637588" y="4948240"/>
              <a:ext cx="718674" cy="5078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2400" b="1" dirty="0">
                  <a:solidFill>
                    <a:srgbClr val="003300"/>
                  </a:solidFill>
                  <a:latin typeface="+mn-lt"/>
                  <a:ea typeface="+mj-ea"/>
                  <a:cs typeface="+mj-cs"/>
                </a:rPr>
                <a:t>MR</a:t>
              </a:r>
            </a:p>
          </p:txBody>
        </p:sp>
      </p:grp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190500" y="177800"/>
            <a:ext cx="2812565" cy="584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+mj-lt"/>
                <a:cs typeface="Times New Roman" pitchFamily="18" charset="0"/>
              </a:rPr>
              <a:t>DIJAGNOZA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775" y="228600"/>
            <a:ext cx="591502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j-lt"/>
              </a:rPr>
              <a:t>KLINI</a:t>
            </a:r>
            <a:r>
              <a:rPr lang="sr-Latn-CS" sz="3600" b="1" dirty="0">
                <a:latin typeface="+mj-lt"/>
              </a:rPr>
              <a:t>ČKA DISEMINACIJA U VREMENU </a:t>
            </a:r>
          </a:p>
        </p:txBody>
      </p:sp>
      <p:pic>
        <p:nvPicPr>
          <p:cNvPr id="7" name="Picture 5" descr="RR MS"/>
          <p:cNvPicPr>
            <a:picLocks noChangeAspect="1" noChangeArrowheads="1"/>
          </p:cNvPicPr>
          <p:nvPr/>
        </p:nvPicPr>
        <p:blipFill>
          <a:blip r:embed="rId3" cstate="print"/>
          <a:srcRect l="887" b="45699"/>
          <a:stretch>
            <a:fillRect/>
          </a:stretch>
        </p:blipFill>
        <p:spPr bwMode="auto">
          <a:xfrm>
            <a:off x="53975" y="2590800"/>
            <a:ext cx="90138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1716088" y="5219700"/>
            <a:ext cx="2057400" cy="31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714500" y="6335712"/>
            <a:ext cx="151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b="1" dirty="0">
                <a:latin typeface="Calibri" pitchFamily="34" charset="0"/>
              </a:rPr>
              <a:t>Najmanje 24h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895600" y="2678113"/>
            <a:ext cx="192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b="1" u="sng" dirty="0">
                <a:latin typeface="Calibri" pitchFamily="34" charset="0"/>
              </a:rPr>
              <a:t>Najmanje 30 dana</a:t>
            </a:r>
          </a:p>
        </p:txBody>
      </p:sp>
      <p:sp>
        <p:nvSpPr>
          <p:cNvPr id="11" name="Circular Arrow 10"/>
          <p:cNvSpPr/>
          <p:nvPr/>
        </p:nvSpPr>
        <p:spPr>
          <a:xfrm>
            <a:off x="2590800" y="3079750"/>
            <a:ext cx="1763713" cy="1187450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>
              <a:solidFill>
                <a:schemeClr val="tx1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895600" y="1838325"/>
            <a:ext cx="2760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800" b="1" dirty="0">
                <a:latin typeface="Calibri" pitchFamily="34" charset="0"/>
              </a:rPr>
              <a:t>REMITENTNA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600" dirty="0" smtClean="0">
                <a:solidFill>
                  <a:srgbClr val="003300"/>
                </a:solidFill>
                <a:latin typeface="Calibri"/>
              </a:rPr>
              <a:t>→</a:t>
            </a:r>
            <a:r>
              <a:rPr lang="sr-Latn-RS" sz="2600" dirty="0" smtClean="0">
                <a:solidFill>
                  <a:srgbClr val="003300"/>
                </a:solidFill>
                <a:latin typeface="Calibri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Maiandra GD" pitchFamily="34" charset="0"/>
              </a:rPr>
              <a:t>Textovi</a:t>
            </a: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r>
              <a:rPr lang="en-US" sz="2600" dirty="0" err="1" smtClean="0">
                <a:solidFill>
                  <a:srgbClr val="003300"/>
                </a:solidFill>
                <a:latin typeface="Maiandra GD" pitchFamily="34" charset="0"/>
              </a:rPr>
              <a:t>textovi</a:t>
            </a: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1" y="1706844"/>
          <a:ext cx="8763000" cy="47701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25017"/>
                <a:gridCol w="4537983"/>
              </a:tblGrid>
              <a:tr h="929676"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KLINIČKA</a:t>
                      </a:r>
                      <a:r>
                        <a:rPr lang="sr-Latn-CS" sz="2400" baseline="0" dirty="0" smtClean="0"/>
                        <a:t> PREZENTACIJA</a:t>
                      </a:r>
                      <a:endParaRPr lang="sr-Latn-CS" sz="2400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dirty="0" smtClean="0"/>
                        <a:t>ŠTA JOŠ?</a:t>
                      </a:r>
                      <a:endParaRPr lang="sr-Latn-CS" sz="2400" dirty="0"/>
                    </a:p>
                  </a:txBody>
                  <a:tcPr marL="102870" marR="102870"/>
                </a:tc>
              </a:tr>
              <a:tr h="1381745">
                <a:tc>
                  <a:txBody>
                    <a:bodyPr/>
                    <a:lstStyle/>
                    <a:p>
                      <a:r>
                        <a:rPr lang="en-US" sz="2400" b="1" u="sng" dirty="0" smtClean="0"/>
                        <a:t>2 </a:t>
                      </a:r>
                      <a:r>
                        <a:rPr lang="en-US" sz="2400" b="1" u="sng" dirty="0" err="1" smtClean="0"/>
                        <a:t>ili</a:t>
                      </a:r>
                      <a:r>
                        <a:rPr lang="en-US" sz="2400" b="1" u="sng" dirty="0" smtClean="0"/>
                        <a:t> vi</a:t>
                      </a:r>
                      <a:r>
                        <a:rPr lang="sr-Latn-CS" sz="2400" b="1" u="sng" dirty="0" smtClean="0"/>
                        <a:t>še</a:t>
                      </a:r>
                      <a:r>
                        <a:rPr lang="en-US" sz="2400" b="1" u="sng" baseline="0" dirty="0" smtClean="0"/>
                        <a:t> </a:t>
                      </a:r>
                      <a:r>
                        <a:rPr lang="en-US" sz="2400" b="1" u="sng" dirty="0" err="1" smtClean="0"/>
                        <a:t>ataka</a:t>
                      </a:r>
                      <a:endParaRPr lang="sr-Latn-CS" sz="2400" b="1" u="sng" dirty="0" smtClean="0"/>
                    </a:p>
                    <a:p>
                      <a:r>
                        <a:rPr lang="sr-Latn-CS" sz="2400" b="1" dirty="0" smtClean="0"/>
                        <a:t>Objektivni klinički znaci 2 ili više</a:t>
                      </a:r>
                      <a:r>
                        <a:rPr lang="sr-Latn-CS" sz="2400" b="1" baseline="0" dirty="0" smtClean="0"/>
                        <a:t> lezija</a:t>
                      </a:r>
                      <a:endParaRPr lang="sr-Latn-CS" sz="2400" b="1" dirty="0" smtClean="0"/>
                    </a:p>
                    <a:p>
                      <a:endParaRPr lang="sr-Latn-CS" sz="2400" b="1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endParaRPr lang="sr-Latn-CS" sz="2400" dirty="0" smtClean="0"/>
                    </a:p>
                    <a:p>
                      <a:pPr algn="ctr"/>
                      <a:r>
                        <a:rPr lang="sr-Latn-CS" sz="2400" b="1" dirty="0" smtClean="0"/>
                        <a:t>NIŠTA*</a:t>
                      </a:r>
                      <a:endParaRPr lang="sr-Latn-CS" sz="2400" b="1" dirty="0"/>
                    </a:p>
                  </a:txBody>
                  <a:tcPr marL="102870" marR="102870"/>
                </a:tc>
              </a:tr>
              <a:tr h="2031978">
                <a:tc>
                  <a:txBody>
                    <a:bodyPr/>
                    <a:lstStyle/>
                    <a:p>
                      <a:r>
                        <a:rPr lang="en-US" sz="2400" b="1" u="sng" dirty="0" smtClean="0"/>
                        <a:t>2 </a:t>
                      </a:r>
                      <a:r>
                        <a:rPr lang="en-US" sz="2400" b="1" u="sng" dirty="0" err="1" smtClean="0"/>
                        <a:t>ili</a:t>
                      </a:r>
                      <a:r>
                        <a:rPr lang="en-US" sz="2400" b="1" u="sng" dirty="0" smtClean="0"/>
                        <a:t> vi</a:t>
                      </a:r>
                      <a:r>
                        <a:rPr lang="sr-Latn-CS" sz="2400" b="1" u="sng" dirty="0" smtClean="0"/>
                        <a:t>še</a:t>
                      </a:r>
                      <a:r>
                        <a:rPr lang="en-US" sz="2400" b="1" u="sng" baseline="0" dirty="0" smtClean="0"/>
                        <a:t> </a:t>
                      </a:r>
                      <a:r>
                        <a:rPr lang="en-US" sz="2400" b="1" u="sng" dirty="0" err="1" smtClean="0"/>
                        <a:t>ataka</a:t>
                      </a:r>
                      <a:endParaRPr lang="sr-Latn-CS" sz="2400" b="1" u="sng" dirty="0" smtClean="0"/>
                    </a:p>
                    <a:p>
                      <a:r>
                        <a:rPr lang="sr-Latn-CS" sz="2400" b="1" dirty="0" smtClean="0"/>
                        <a:t>Objektivni klinički znaci 1</a:t>
                      </a:r>
                      <a:r>
                        <a:rPr lang="sr-Latn-CS" sz="2400" b="1" baseline="0" dirty="0" smtClean="0"/>
                        <a:t> lezije</a:t>
                      </a:r>
                      <a:endParaRPr lang="sr-Latn-CS" sz="2400" b="1" dirty="0" smtClean="0"/>
                    </a:p>
                    <a:p>
                      <a:endParaRPr lang="sr-Latn-CS" sz="2400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b="1" dirty="0" smtClean="0">
                          <a:solidFill>
                            <a:srgbClr val="FF0000"/>
                          </a:solidFill>
                        </a:rPr>
                        <a:t>DISEMINACIJA U PROSTORU</a:t>
                      </a:r>
                    </a:p>
                    <a:p>
                      <a:pPr marL="457200" indent="-457200" algn="l">
                        <a:buAutoNum type="arabicPeriod"/>
                      </a:pPr>
                      <a:r>
                        <a:rPr lang="sr-Latn-CS" sz="2000" b="1" dirty="0" smtClean="0">
                          <a:solidFill>
                            <a:schemeClr val="tx1"/>
                          </a:solidFill>
                        </a:rPr>
                        <a:t>MR</a:t>
                      </a:r>
                      <a:r>
                        <a:rPr lang="sr-Latn-CS" sz="2000" dirty="0" smtClean="0"/>
                        <a:t>  (</a:t>
                      </a:r>
                      <a:r>
                        <a:rPr lang="sr-Latn-CS" sz="2000" b="1" dirty="0" err="1" smtClean="0"/>
                        <a:t>Swanton</a:t>
                      </a:r>
                      <a:r>
                        <a:rPr lang="sr-Latn-CS" sz="2000" b="1" baseline="0" dirty="0" smtClean="0"/>
                        <a:t> i sar., 2006, 2007</a:t>
                      </a:r>
                      <a:r>
                        <a:rPr lang="sr-Latn-CS" sz="2000" dirty="0" smtClean="0"/>
                        <a:t>)</a:t>
                      </a:r>
                    </a:p>
                    <a:p>
                      <a:pPr marL="457200" indent="-457200" algn="l">
                        <a:buNone/>
                      </a:pPr>
                      <a:endParaRPr lang="sr-Latn-CS" sz="2000" dirty="0" smtClean="0"/>
                    </a:p>
                    <a:p>
                      <a:pPr marL="457200" indent="-457200" algn="l">
                        <a:buNone/>
                      </a:pPr>
                      <a:r>
                        <a:rPr lang="sr-Latn-CS" sz="2000" dirty="0" smtClean="0"/>
                        <a:t> </a:t>
                      </a:r>
                      <a:r>
                        <a:rPr lang="sr-Latn-CS" sz="2000" b="1" baseline="0" dirty="0" smtClean="0">
                          <a:solidFill>
                            <a:srgbClr val="FF0000"/>
                          </a:solidFill>
                        </a:rPr>
                        <a:t>ili</a:t>
                      </a:r>
                    </a:p>
                    <a:p>
                      <a:pPr marL="457200" indent="-457200" algn="l">
                        <a:buNone/>
                      </a:pPr>
                      <a:endParaRPr lang="sr-Latn-CS" sz="2000" baseline="0" dirty="0" smtClean="0"/>
                    </a:p>
                    <a:p>
                      <a:pPr marL="457200" indent="-457200" algn="l">
                        <a:buNone/>
                      </a:pPr>
                      <a:r>
                        <a:rPr lang="sr-Latn-CS" sz="2000" baseline="0" dirty="0" smtClean="0"/>
                        <a:t>2. Sačekati </a:t>
                      </a:r>
                      <a:r>
                        <a:rPr lang="sr-Latn-CS" sz="2000" b="1" baseline="0" dirty="0" smtClean="0"/>
                        <a:t>2. atak </a:t>
                      </a:r>
                      <a:r>
                        <a:rPr lang="sr-Latn-CS" sz="2000" baseline="0" dirty="0" smtClean="0"/>
                        <a:t>koji demonstrira novu lokalizaciju</a:t>
                      </a:r>
                      <a:endParaRPr lang="sr-Latn-CS" sz="2000" dirty="0"/>
                    </a:p>
                  </a:txBody>
                  <a:tcPr marL="102870" marR="102870"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5867400" y="2667000"/>
            <a:ext cx="1628775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6400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 smtClean="0">
                <a:latin typeface="+mj-lt"/>
              </a:rPr>
              <a:t>ALGORITAM ZA POTVRĐIVANJE DIJAGNOZE RELAPSNO REMITENTNE MS</a:t>
            </a:r>
            <a:endParaRPr lang="sr-Latn-CS" sz="28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6553200"/>
            <a:ext cx="2720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i="1" dirty="0" smtClean="0"/>
              <a:t>Polman et al. Ann Neurol 2011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142875"/>
            <a:ext cx="55372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MR DISEMINACIJA U PROSTORU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90600" y="1595438"/>
            <a:ext cx="7391400" cy="4619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2400"/>
              <a:t>≥ 1 T2 promena u </a:t>
            </a:r>
            <a:r>
              <a:rPr lang="sr-Latn-CS" sz="2400" b="1">
                <a:solidFill>
                  <a:srgbClr val="FF0000"/>
                </a:solidFill>
              </a:rPr>
              <a:t>2/4</a:t>
            </a:r>
            <a:r>
              <a:rPr lang="sr-Latn-CS" sz="2400"/>
              <a:t> tipična regiona za MS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2562225"/>
            <a:ext cx="8382000" cy="330517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800" b="1" dirty="0" err="1" smtClean="0">
                <a:latin typeface="+mn-lt"/>
              </a:rPr>
              <a:t>Periventrikularn</a:t>
            </a:r>
            <a:r>
              <a:rPr lang="x-none" sz="2800" b="1" dirty="0" smtClean="0">
                <a:latin typeface="+mn-lt"/>
              </a:rPr>
              <a:t>a.</a:t>
            </a:r>
            <a:endParaRPr lang="en-US" sz="2800" b="1" dirty="0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800" b="1" dirty="0" smtClean="0">
                <a:latin typeface="+mn-lt"/>
              </a:rPr>
              <a:t>2.	  J</a:t>
            </a:r>
            <a:r>
              <a:rPr lang="en-US" sz="2800" b="1" dirty="0" err="1" smtClean="0">
                <a:latin typeface="+mn-lt"/>
              </a:rPr>
              <a:t>ukstakortikalna</a:t>
            </a:r>
            <a:r>
              <a:rPr lang="en-US" sz="2800" b="1" dirty="0" smtClean="0">
                <a:latin typeface="+mn-lt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800" b="1" dirty="0" smtClean="0">
                <a:latin typeface="+mn-lt"/>
              </a:rPr>
              <a:t>3.   I</a:t>
            </a:r>
            <a:r>
              <a:rPr lang="en-US" sz="2800" b="1" dirty="0" err="1" smtClean="0">
                <a:latin typeface="+mn-lt"/>
              </a:rPr>
              <a:t>nfratentorijalna</a:t>
            </a:r>
            <a:r>
              <a:rPr lang="en-US" sz="2800" b="1" dirty="0" smtClean="0">
                <a:latin typeface="+mn-lt"/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4"/>
              <a:defRPr/>
            </a:pPr>
            <a:r>
              <a:rPr lang="sr-Latn-CS" sz="2800" b="1" dirty="0" smtClean="0">
                <a:latin typeface="+mn-lt"/>
              </a:rPr>
              <a:t>Kičmena moždina.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800" b="1" dirty="0" smtClean="0">
                <a:latin typeface="+mn-lt"/>
              </a:rPr>
              <a:t>					</a:t>
            </a:r>
            <a:r>
              <a:rPr lang="sr-Latn-CS" sz="2400" b="1" i="1" dirty="0" smtClean="0">
                <a:latin typeface="+mn-lt"/>
              </a:rPr>
              <a:t>MAGNIMS group 2006, 2007</a:t>
            </a:r>
            <a:endParaRPr lang="en-US" sz="2400" b="1" i="1" dirty="0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2400" y="5395912"/>
            <a:ext cx="8839200" cy="13096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sr-Latn-CS" sz="2400" u="sng" dirty="0">
                <a:latin typeface="+mn-lt"/>
                <a:cs typeface="Times New Roman" pitchFamily="18" charset="0"/>
              </a:rPr>
              <a:t>Nije potrebna aplikacija kontrasta!</a:t>
            </a:r>
          </a:p>
          <a:p>
            <a:pPr algn="ctr" eaLnBrk="0" hangingPunct="0"/>
            <a:r>
              <a:rPr lang="sr-Latn-CS" sz="2400" u="sng" dirty="0">
                <a:latin typeface="+mn-lt"/>
                <a:cs typeface="Times New Roman" pitchFamily="18" charset="0"/>
              </a:rPr>
              <a:t>Ako klinička slika odgovara leziji moždanog stabla ili kičmene moždine promene se ne uzimaju u obzir!</a:t>
            </a:r>
          </a:p>
          <a:p>
            <a:pPr algn="ctr" eaLnBrk="0" hangingPunct="0"/>
            <a:endParaRPr lang="sr-Latn-CS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600" dirty="0" smtClean="0">
                <a:solidFill>
                  <a:srgbClr val="003300"/>
                </a:solidFill>
                <a:latin typeface="Calibri"/>
              </a:rPr>
              <a:t>→</a:t>
            </a:r>
            <a:r>
              <a:rPr lang="sr-Latn-RS" sz="2600" dirty="0" smtClean="0">
                <a:solidFill>
                  <a:srgbClr val="003300"/>
                </a:solidFill>
                <a:latin typeface="Calibri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Maiandra GD" pitchFamily="34" charset="0"/>
              </a:rPr>
              <a:t>Textovi</a:t>
            </a: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r>
              <a:rPr lang="en-US" sz="2600" dirty="0" err="1" smtClean="0">
                <a:solidFill>
                  <a:srgbClr val="003300"/>
                </a:solidFill>
                <a:latin typeface="Maiandra GD" pitchFamily="34" charset="0"/>
              </a:rPr>
              <a:t>textovi</a:t>
            </a: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722335"/>
          <a:ext cx="8839200" cy="49070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61757"/>
                <a:gridCol w="4577443"/>
              </a:tblGrid>
              <a:tr h="1127545"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KLINIČKA</a:t>
                      </a:r>
                      <a:r>
                        <a:rPr lang="sr-Latn-CS" sz="2400" baseline="0" dirty="0" smtClean="0"/>
                        <a:t> PREZENTACIJA</a:t>
                      </a:r>
                      <a:endParaRPr lang="sr-Latn-CS" sz="2400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dirty="0" smtClean="0"/>
                        <a:t>ŠTA JOŠ?</a:t>
                      </a:r>
                      <a:endParaRPr lang="sr-Latn-CS" sz="2400" dirty="0"/>
                    </a:p>
                  </a:txBody>
                  <a:tcPr marL="102870" marR="102870"/>
                </a:tc>
              </a:tr>
              <a:tr h="1468207">
                <a:tc>
                  <a:txBody>
                    <a:bodyPr/>
                    <a:lstStyle/>
                    <a:p>
                      <a:r>
                        <a:rPr lang="sr-Latn-CS" sz="2400" b="1" dirty="0" smtClean="0"/>
                        <a:t>1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err="1" smtClean="0"/>
                        <a:t>atak</a:t>
                      </a:r>
                      <a:endParaRPr lang="sr-Latn-CS" sz="2400" b="1" dirty="0" smtClean="0"/>
                    </a:p>
                    <a:p>
                      <a:r>
                        <a:rPr lang="sr-Latn-CS" sz="2400" b="1" dirty="0" smtClean="0"/>
                        <a:t>Objektivni klinički znaci 2 ili više</a:t>
                      </a:r>
                      <a:r>
                        <a:rPr lang="sr-Latn-CS" sz="2400" b="1" baseline="0" dirty="0" smtClean="0"/>
                        <a:t> lezija</a:t>
                      </a:r>
                      <a:endParaRPr lang="sr-Latn-CS" sz="2400" b="1" dirty="0" smtClean="0"/>
                    </a:p>
                    <a:p>
                      <a:endParaRPr lang="sr-Latn-CS" sz="2400" b="1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000" b="1" u="sng" dirty="0" smtClean="0"/>
                        <a:t>DISEMINACIJA U VREMENU: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000" b="1" dirty="0" smtClean="0"/>
                        <a:t>1. MR</a:t>
                      </a:r>
                      <a:r>
                        <a:rPr lang="sr-Latn-CS" sz="2000" b="1" baseline="0" dirty="0" smtClean="0"/>
                        <a:t> diseminacija*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000" b="1" baseline="0" dirty="0" smtClean="0">
                          <a:solidFill>
                            <a:srgbClr val="FF0000"/>
                          </a:solidFill>
                        </a:rPr>
                        <a:t>ili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000" b="1" baseline="0" dirty="0" smtClean="0"/>
                        <a:t>2. Čekati 2. atak</a:t>
                      </a:r>
                      <a:endParaRPr lang="sr-Latn-CS" sz="2000" b="1" dirty="0" smtClean="0"/>
                    </a:p>
                  </a:txBody>
                  <a:tcPr marL="102870" marR="102870"/>
                </a:tc>
              </a:tr>
              <a:tr h="2159128">
                <a:tc>
                  <a:txBody>
                    <a:bodyPr/>
                    <a:lstStyle/>
                    <a:p>
                      <a:r>
                        <a:rPr lang="sr-Latn-CS" sz="2400" b="1" dirty="0" smtClean="0"/>
                        <a:t>1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err="1" smtClean="0"/>
                        <a:t>atak</a:t>
                      </a:r>
                      <a:endParaRPr lang="sr-Latn-CS" sz="2400" b="1" dirty="0" smtClean="0"/>
                    </a:p>
                    <a:p>
                      <a:r>
                        <a:rPr lang="sr-Latn-CS" sz="2400" b="1" dirty="0" smtClean="0"/>
                        <a:t>Objektivni klinički znaci 1</a:t>
                      </a:r>
                      <a:r>
                        <a:rPr lang="sr-Latn-CS" sz="2400" b="1" baseline="0" dirty="0" smtClean="0"/>
                        <a:t> lezije</a:t>
                      </a:r>
                    </a:p>
                    <a:p>
                      <a:r>
                        <a:rPr lang="sr-Latn-CS" sz="2400" b="1" baseline="0" dirty="0" smtClean="0"/>
                        <a:t>(Klinički izolovani sindrom)</a:t>
                      </a:r>
                      <a:endParaRPr lang="sr-Latn-CS" sz="2400" b="1" dirty="0" smtClean="0"/>
                    </a:p>
                    <a:p>
                      <a:endParaRPr lang="sr-Latn-CS" sz="2400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CS" sz="2000" b="1" u="sng" dirty="0" smtClean="0"/>
                        <a:t>DISEMINACIJA U PROSTORU:</a:t>
                      </a:r>
                    </a:p>
                    <a:p>
                      <a:pPr marL="457200" indent="-457200" algn="ctr">
                        <a:buNone/>
                      </a:pPr>
                      <a:r>
                        <a:rPr lang="x-none" sz="2000" b="1" dirty="0" smtClean="0">
                          <a:solidFill>
                            <a:schemeClr val="tx1"/>
                          </a:solidFill>
                        </a:rPr>
                        <a:t>MR diseminacija*</a:t>
                      </a:r>
                    </a:p>
                    <a:p>
                      <a:pPr marL="457200" indent="-457200" algn="ctr">
                        <a:buNone/>
                      </a:pPr>
                      <a:r>
                        <a:rPr lang="x-none" sz="2000" b="1" dirty="0" smtClean="0">
                          <a:solidFill>
                            <a:srgbClr val="FF0000"/>
                          </a:solidFill>
                        </a:rPr>
                        <a:t>ili</a:t>
                      </a:r>
                      <a:endParaRPr lang="sr-Latn-C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457200" indent="-457200" algn="ctr">
                        <a:buNone/>
                      </a:pPr>
                      <a:r>
                        <a:rPr lang="sr-Latn-CS" sz="2000" b="1" baseline="0" dirty="0" smtClean="0"/>
                        <a:t>Sačekati 2. atak koji demonstrira novu </a:t>
                      </a:r>
                      <a:r>
                        <a:rPr lang="sr-Latn-CS" sz="2000" b="1" baseline="0" dirty="0" err="1" smtClean="0"/>
                        <a:t>lokalizaciju</a:t>
                      </a:r>
                      <a:endParaRPr lang="sr-Latn-CS" sz="2000" b="1" dirty="0" smtClean="0"/>
                    </a:p>
                    <a:p>
                      <a:pPr algn="ctr"/>
                      <a:endParaRPr lang="sr-Latn-CS" sz="2000" b="1" dirty="0" smtClean="0"/>
                    </a:p>
                    <a:p>
                      <a:pPr marL="457200" indent="-457200" algn="l">
                        <a:buNone/>
                      </a:pPr>
                      <a:r>
                        <a:rPr lang="sr-Latn-CS" sz="2000" b="1" u="sng" dirty="0" smtClean="0"/>
                        <a:t>DISEMINACIJA U VREMENU</a:t>
                      </a:r>
                    </a:p>
                  </a:txBody>
                  <a:tcPr marL="102870" marR="10287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152400"/>
            <a:ext cx="60960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 smtClean="0">
                <a:latin typeface="+mj-lt"/>
              </a:rPr>
              <a:t>ALGORITAM ZA POTVRĐIVANJE DIJAGNOZE MS POSLE I ATAKA BOLESTI (KLINIČKI IZOLOVANI SINDROM)</a:t>
            </a:r>
            <a:endParaRPr lang="sr-Latn-CS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2209800"/>
            <a:ext cx="861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sr-Latn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Istovremeno prisustvo asimptomatske promene koja se prebojava kontrastom i asimptomatske promene koja se ne prebojava kontrastom u bilo kom momentu (i referentni snimak).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2.    Nova T2 promena i/ili promena koja se prebojava kontrastom na novom snimku MR bez obzira kada je urađen referentni snimak.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142875"/>
            <a:ext cx="55372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MR DISEMINACIJA U VREMENU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" y="5486400"/>
            <a:ext cx="8902700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sr-Latn-CS" sz="2400" u="sng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sr-Latn-CS" sz="2400" b="1" u="sng">
                <a:latin typeface="Times New Roman" pitchFamily="18" charset="0"/>
                <a:cs typeface="Times New Roman" pitchFamily="18" charset="0"/>
              </a:rPr>
              <a:t>Dijagnoza se može postaviti odmah već kod prvog ataka!</a:t>
            </a:r>
          </a:p>
          <a:p>
            <a:pPr algn="ctr" eaLnBrk="0" hangingPunct="0"/>
            <a:endParaRPr lang="sr-Latn-CS" sz="2400" u="sng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sr-Latn-CS" sz="2400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6224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Maiandra GD" pitchFamily="34" charset="0"/>
              </a:rPr>
              <a:t>Savremeni</a:t>
            </a:r>
            <a:r>
              <a:rPr lang="en-US" b="1" dirty="0" smtClean="0">
                <a:latin typeface="Maiandra GD" pitchFamily="34" charset="0"/>
              </a:rPr>
              <a:t> </a:t>
            </a:r>
            <a:r>
              <a:rPr lang="en-US" b="1" dirty="0" err="1" smtClean="0">
                <a:latin typeface="Maiandra GD" pitchFamily="34" charset="0"/>
              </a:rPr>
              <a:t>kriterijumi</a:t>
            </a:r>
            <a:r>
              <a:rPr lang="en-US" b="1" dirty="0" smtClean="0">
                <a:latin typeface="Maiandra GD" pitchFamily="34" charset="0"/>
              </a:rPr>
              <a:t> </a:t>
            </a:r>
            <a:r>
              <a:rPr lang="en-US" b="1" dirty="0" err="1" smtClean="0">
                <a:latin typeface="Maiandra GD" pitchFamily="34" charset="0"/>
              </a:rPr>
              <a:t>za</a:t>
            </a:r>
            <a:r>
              <a:rPr lang="en-US" b="1" dirty="0" smtClean="0">
                <a:latin typeface="Maiandra GD" pitchFamily="34" charset="0"/>
              </a:rPr>
              <a:t> </a:t>
            </a:r>
            <a:r>
              <a:rPr lang="en-US" b="1" dirty="0" err="1" smtClean="0">
                <a:latin typeface="Maiandra GD" pitchFamily="34" charset="0"/>
              </a:rPr>
              <a:t>dijagnozu</a:t>
            </a:r>
            <a:r>
              <a:rPr lang="sr-Latn-RS" b="1" dirty="0" smtClean="0">
                <a:latin typeface="Maiandra GD" pitchFamily="34" charset="0"/>
              </a:rPr>
              <a:t/>
            </a:r>
            <a:br>
              <a:rPr lang="sr-Latn-RS" b="1" dirty="0" smtClean="0">
                <a:latin typeface="Maiandra GD" pitchFamily="34" charset="0"/>
              </a:rPr>
            </a:br>
            <a:r>
              <a:rPr lang="en-US" b="1" dirty="0" smtClean="0">
                <a:latin typeface="Maiandra GD" pitchFamily="34" charset="0"/>
              </a:rPr>
              <a:t> </a:t>
            </a:r>
            <a:r>
              <a:rPr lang="en-US" b="1" dirty="0" err="1" smtClean="0">
                <a:latin typeface="Maiandra GD" pitchFamily="34" charset="0"/>
              </a:rPr>
              <a:t>Klinički</a:t>
            </a:r>
            <a:r>
              <a:rPr lang="en-US" b="1" dirty="0" smtClean="0">
                <a:latin typeface="Maiandra GD" pitchFamily="34" charset="0"/>
              </a:rPr>
              <a:t> </a:t>
            </a:r>
            <a:r>
              <a:rPr lang="en-US" b="1" dirty="0" err="1" smtClean="0">
                <a:latin typeface="Maiandra GD" pitchFamily="34" charset="0"/>
              </a:rPr>
              <a:t>izolovanog</a:t>
            </a:r>
            <a:r>
              <a:rPr lang="en-US" b="1" dirty="0" smtClean="0">
                <a:latin typeface="Maiandra GD" pitchFamily="34" charset="0"/>
              </a:rPr>
              <a:t> </a:t>
            </a:r>
            <a:r>
              <a:rPr lang="en-US" b="1" dirty="0" err="1" smtClean="0">
                <a:latin typeface="Maiandra GD" pitchFamily="34" charset="0"/>
              </a:rPr>
              <a:t>sindroma</a:t>
            </a:r>
            <a:r>
              <a:rPr lang="en-US" b="1" dirty="0" smtClean="0">
                <a:latin typeface="Maiandra GD" pitchFamily="34" charset="0"/>
              </a:rPr>
              <a:t> </a:t>
            </a:r>
            <a:r>
              <a:rPr lang="en-US" b="1" dirty="0" err="1" smtClean="0">
                <a:latin typeface="Maiandra GD" pitchFamily="34" charset="0"/>
              </a:rPr>
              <a:t>i</a:t>
            </a:r>
            <a:r>
              <a:rPr lang="en-US" b="1" dirty="0" smtClean="0">
                <a:latin typeface="Maiandra GD" pitchFamily="34" charset="0"/>
              </a:rPr>
              <a:t> </a:t>
            </a:r>
            <a:r>
              <a:rPr lang="en-US" b="1" dirty="0" err="1" smtClean="0">
                <a:latin typeface="Maiandra GD" pitchFamily="34" charset="0"/>
              </a:rPr>
              <a:t>relapsno</a:t>
            </a:r>
            <a:r>
              <a:rPr lang="en-US" b="1" dirty="0" smtClean="0">
                <a:latin typeface="Maiandra GD" pitchFamily="34" charset="0"/>
              </a:rPr>
              <a:t> </a:t>
            </a:r>
            <a:r>
              <a:rPr lang="en-US" b="1" dirty="0" err="1" smtClean="0">
                <a:latin typeface="Maiandra GD" pitchFamily="34" charset="0"/>
              </a:rPr>
              <a:t>remitentne</a:t>
            </a:r>
            <a:r>
              <a:rPr lang="en-US" b="1" dirty="0" smtClean="0">
                <a:latin typeface="Maiandra GD" pitchFamily="34" charset="0"/>
              </a:rPr>
              <a:t> 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029200"/>
            <a:ext cx="8458200" cy="1752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sr-Latn-RS" dirty="0" smtClean="0">
                <a:latin typeface="Maiandra GD" pitchFamily="34" charset="0"/>
              </a:rPr>
              <a:t>Šarlota Mesaroš</a:t>
            </a:r>
          </a:p>
          <a:p>
            <a:pPr>
              <a:defRPr/>
            </a:pPr>
            <a:r>
              <a:rPr lang="sr-Latn-RS" sz="2800" dirty="0" smtClean="0">
                <a:latin typeface="Maiandra GD" pitchFamily="34" charset="0"/>
              </a:rPr>
              <a:t>Klinika za neurologiju KCS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90500" y="228600"/>
            <a:ext cx="37338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REMITENTNA MS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8915400" cy="2667000"/>
          </a:xfrm>
        </p:spPr>
        <p:txBody>
          <a:bodyPr/>
          <a:lstStyle/>
          <a:p>
            <a:pPr eaLnBrk="1" hangingPunct="1"/>
            <a:r>
              <a:rPr lang="sr-Latn-CS" dirty="0" smtClean="0">
                <a:latin typeface="+mn-lt"/>
                <a:cs typeface="Times New Roman" pitchFamily="18" charset="0"/>
              </a:rPr>
              <a:t>Pregled likvora nije potreban (diferencijalna dijagnoza).</a:t>
            </a:r>
          </a:p>
          <a:p>
            <a:pPr eaLnBrk="1" hangingPunct="1"/>
            <a:r>
              <a:rPr lang="sr-Latn-CS" dirty="0" smtClean="0">
                <a:latin typeface="+mn-lt"/>
                <a:cs typeface="Times New Roman" pitchFamily="18" charset="0"/>
              </a:rPr>
              <a:t>Evocirani potencijali nisu potrebni.</a:t>
            </a:r>
          </a:p>
          <a:p>
            <a:pPr eaLnBrk="1" hangingPunct="1"/>
            <a:r>
              <a:rPr lang="sr-Latn-CS" dirty="0" smtClean="0">
                <a:latin typeface="+mn-lt"/>
                <a:cs typeface="Times New Roman" pitchFamily="18" charset="0"/>
              </a:rPr>
              <a:t>Dijagnoza se može postaviti pri prvom ataku bolesti.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2400" y="5257800"/>
            <a:ext cx="8763000" cy="1371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x-none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x-none" sz="2400" b="1" dirty="0">
                <a:latin typeface="+mn-lt"/>
                <a:ea typeface="+mj-ea"/>
                <a:cs typeface="Times New Roman" pitchFamily="18" charset="0"/>
              </a:rPr>
              <a:t>Ne sme da postoji drugo, bolje objašnjenje za kliničku sliku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  <a:ea typeface="+mj-ea"/>
                <a:cs typeface="Times New Roman" pitchFamily="18" charset="0"/>
              </a:rPr>
              <a:t> S</a:t>
            </a:r>
            <a:r>
              <a:rPr lang="x-none" sz="2400" b="1" dirty="0">
                <a:latin typeface="+mn-lt"/>
                <a:ea typeface="+mj-ea"/>
                <a:cs typeface="Times New Roman" pitchFamily="18" charset="0"/>
              </a:rPr>
              <a:t>ve bolesti koje dolaze difenerencijalno dijagnostički u obzir se moraju isključiti</a:t>
            </a:r>
            <a:endParaRPr lang="sr-Latn-CS" sz="2400" b="1" dirty="0">
              <a:latin typeface="+mn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5" y="228600"/>
            <a:ext cx="5762625" cy="554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/>
              <a:t>NALAZ U LIKVORU KOD MS</a:t>
            </a:r>
            <a:endParaRPr lang="sr-Latn-CS" sz="3000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228600" y="1951038"/>
            <a:ext cx="9258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Limfocitna pleocitoza do 50/mm</a:t>
            </a:r>
            <a:r>
              <a:rPr kumimoji="0" lang="sr-Latn-C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sr-Latn-C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Proteini do 1g/l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Glikorahija normalna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r-Latn-C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5" descr="MVC-317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925" y="4267200"/>
            <a:ext cx="636016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4300" y="76200"/>
            <a:ext cx="5791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DIJAGNOSTIČKE KATEGORIJE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76200" y="1646237"/>
          <a:ext cx="8839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1" y="152400"/>
            <a:ext cx="58293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000" b="1" dirty="0">
                <a:latin typeface="+mj-lt"/>
              </a:rPr>
              <a:t>RADIOLOŠKI IZOLOVANI SINDROM (RIS)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28600" y="1390650"/>
            <a:ext cx="5611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neočekivani</a:t>
            </a:r>
            <a:r>
              <a:rPr lang="en-US" dirty="0"/>
              <a:t> </a:t>
            </a:r>
            <a:r>
              <a:rPr lang="en-US" dirty="0" err="1"/>
              <a:t>nalaz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MR </a:t>
            </a:r>
            <a:r>
              <a:rPr lang="en-US" dirty="0" err="1"/>
              <a:t>mozga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ukazuje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MS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neuroloških</a:t>
            </a:r>
            <a:r>
              <a:rPr lang="en-US" dirty="0"/>
              <a:t> </a:t>
            </a:r>
            <a:r>
              <a:rPr lang="en-US" dirty="0" err="1"/>
              <a:t>smetnji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ukazuju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MS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normalan</a:t>
            </a:r>
            <a:r>
              <a:rPr lang="en-US" dirty="0"/>
              <a:t> </a:t>
            </a:r>
            <a:r>
              <a:rPr lang="en-US" dirty="0" err="1"/>
              <a:t>neurološki</a:t>
            </a:r>
            <a:r>
              <a:rPr lang="en-US" dirty="0"/>
              <a:t> </a:t>
            </a:r>
            <a:r>
              <a:rPr lang="en-US" dirty="0" err="1"/>
              <a:t>nalaz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boljeg</a:t>
            </a:r>
            <a:r>
              <a:rPr lang="en-US" dirty="0"/>
              <a:t> </a:t>
            </a:r>
            <a:r>
              <a:rPr lang="en-US" dirty="0" err="1"/>
              <a:t>objašnjenja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nalaz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MR </a:t>
            </a:r>
            <a:r>
              <a:rPr lang="en-US" dirty="0" err="1"/>
              <a:t>mozga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6375"/>
            <a:ext cx="42529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77000" y="6519862"/>
            <a:ext cx="261143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sz="1600" i="1" dirty="0">
                <a:latin typeface="+mn-lt"/>
              </a:rPr>
              <a:t>Okuda et al., Neurology 2009</a:t>
            </a:r>
            <a:endParaRPr lang="en-US" sz="1600" i="1" dirty="0">
              <a:latin typeface="+mn-lt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953000" y="2209800"/>
            <a:ext cx="41148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lphaUcPeriod"/>
              <a:defRPr/>
            </a:pPr>
            <a:r>
              <a:rPr lang="en-US" sz="1600" b="1" dirty="0" err="1">
                <a:latin typeface="+mn-lt"/>
              </a:rPr>
              <a:t>Prisustvo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promena</a:t>
            </a:r>
            <a:r>
              <a:rPr lang="en-US" sz="1600" b="1" dirty="0">
                <a:latin typeface="+mn-lt"/>
              </a:rPr>
              <a:t> u </a:t>
            </a:r>
            <a:r>
              <a:rPr lang="en-US" sz="1600" b="1" dirty="0" err="1">
                <a:latin typeface="+mn-lt"/>
              </a:rPr>
              <a:t>beloj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masi</a:t>
            </a:r>
            <a:r>
              <a:rPr lang="en-US" sz="1600" b="1" dirty="0">
                <a:latin typeface="+mn-lt"/>
              </a:rPr>
              <a:t> CNS </a:t>
            </a:r>
            <a:r>
              <a:rPr lang="en-US" sz="1600" b="1" dirty="0" err="1">
                <a:latin typeface="+mn-lt"/>
              </a:rPr>
              <a:t>koje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ispunjavaju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sledeće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kriterijume</a:t>
            </a:r>
            <a:r>
              <a:rPr lang="en-US" sz="1600" b="1" dirty="0">
                <a:latin typeface="+mn-lt"/>
              </a:rPr>
              <a:t>:</a:t>
            </a:r>
          </a:p>
          <a:p>
            <a:pPr marL="342900" indent="-342900">
              <a:defRPr/>
            </a:pPr>
            <a:r>
              <a:rPr lang="en-US" sz="1600" dirty="0">
                <a:latin typeface="+mn-lt"/>
              </a:rPr>
              <a:t>	1. </a:t>
            </a:r>
            <a:r>
              <a:rPr lang="en-US" sz="1600" dirty="0" err="1">
                <a:latin typeface="+mn-lt"/>
              </a:rPr>
              <a:t>ovoidne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jasno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ograničene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homogene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sa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ili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bez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zahvaćenosti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korpus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kalozuma</a:t>
            </a:r>
            <a:r>
              <a:rPr lang="en-US" sz="1600" dirty="0">
                <a:latin typeface="+mn-lt"/>
              </a:rPr>
              <a:t> (KK)</a:t>
            </a:r>
          </a:p>
          <a:p>
            <a:pPr marL="342900" indent="-342900">
              <a:defRPr/>
            </a:pPr>
            <a:r>
              <a:rPr lang="en-US" sz="1600" dirty="0">
                <a:latin typeface="+mn-lt"/>
              </a:rPr>
              <a:t>	2. HIZ T2 </a:t>
            </a:r>
            <a:r>
              <a:rPr lang="en-US" sz="1600" dirty="0" err="1">
                <a:latin typeface="+mn-lt"/>
              </a:rPr>
              <a:t>promene</a:t>
            </a:r>
            <a:r>
              <a:rPr lang="en-US" sz="1600" dirty="0">
                <a:latin typeface="+mn-lt"/>
              </a:rPr>
              <a:t> &gt; 3 mm </a:t>
            </a:r>
            <a:r>
              <a:rPr lang="en-US" sz="1600" dirty="0" err="1">
                <a:latin typeface="+mn-lt"/>
              </a:rPr>
              <a:t>koje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ispunjavanju</a:t>
            </a:r>
            <a:r>
              <a:rPr lang="en-US" sz="1600" dirty="0">
                <a:latin typeface="+mn-l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Barkhofove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kriterijume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za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diseminaciju</a:t>
            </a:r>
            <a:r>
              <a:rPr lang="en-US" sz="1600" dirty="0">
                <a:latin typeface="+mn-lt"/>
              </a:rPr>
              <a:t> u </a:t>
            </a:r>
            <a:r>
              <a:rPr lang="en-US" sz="1600" dirty="0" err="1">
                <a:latin typeface="+mn-lt"/>
              </a:rPr>
              <a:t>prostoru</a:t>
            </a:r>
            <a:endParaRPr lang="en-US" sz="1600" dirty="0">
              <a:latin typeface="+mn-lt"/>
            </a:endParaRPr>
          </a:p>
          <a:p>
            <a:pPr marL="342900" indent="-342900">
              <a:defRPr/>
            </a:pPr>
            <a:r>
              <a:rPr lang="en-US" sz="1600" dirty="0">
                <a:latin typeface="+mn-lt"/>
              </a:rPr>
              <a:t>	3. </a:t>
            </a:r>
            <a:r>
              <a:rPr lang="en-US" sz="1600" dirty="0" err="1">
                <a:latin typeface="+mn-lt"/>
              </a:rPr>
              <a:t>Promene</a:t>
            </a:r>
            <a:r>
              <a:rPr lang="en-US" sz="1600" dirty="0">
                <a:latin typeface="+mn-lt"/>
              </a:rPr>
              <a:t> ne </a:t>
            </a:r>
            <a:r>
              <a:rPr lang="en-US" sz="1600" dirty="0" err="1">
                <a:latin typeface="+mn-lt"/>
              </a:rPr>
              <a:t>odražavaju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vaskularne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lezije</a:t>
            </a:r>
            <a:r>
              <a:rPr lang="en-US" sz="1600" dirty="0">
                <a:latin typeface="+mn-lt"/>
              </a:rPr>
              <a:t> </a:t>
            </a:r>
          </a:p>
          <a:p>
            <a:pPr marL="342900" indent="-342900">
              <a:buFontTx/>
              <a:buAutoNum type="alphaUcPeriod" startAt="2"/>
              <a:defRPr/>
            </a:pPr>
            <a:r>
              <a:rPr lang="en-US" sz="1600" b="1" dirty="0" err="1" smtClean="0">
                <a:latin typeface="+mn-lt"/>
              </a:rPr>
              <a:t>Normalne</a:t>
            </a:r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socijalne</a:t>
            </a:r>
            <a:r>
              <a:rPr lang="en-US" sz="1600" b="1" dirty="0">
                <a:latin typeface="+mn-lt"/>
              </a:rPr>
              <a:t>, </a:t>
            </a:r>
            <a:r>
              <a:rPr lang="en-US" sz="1600" b="1" dirty="0" err="1">
                <a:latin typeface="+mn-lt"/>
              </a:rPr>
              <a:t>radne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životne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aktivnosti</a:t>
            </a:r>
            <a:r>
              <a:rPr lang="en-US" sz="1600" b="1" dirty="0">
                <a:latin typeface="+mn-lt"/>
              </a:rPr>
              <a:t> </a:t>
            </a:r>
          </a:p>
          <a:p>
            <a:pPr marL="342900" indent="-342900">
              <a:buFontTx/>
              <a:buAutoNum type="alphaUcPeriod" startAt="2"/>
              <a:defRPr/>
            </a:pPr>
            <a:r>
              <a:rPr lang="en-US" sz="1600" b="1" dirty="0">
                <a:latin typeface="+mn-lt"/>
              </a:rPr>
              <a:t>Ne </a:t>
            </a:r>
            <a:r>
              <a:rPr lang="en-US" sz="1600" b="1" dirty="0" err="1">
                <a:latin typeface="+mn-lt"/>
              </a:rPr>
              <a:t>postoji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zloupotreb</a:t>
            </a:r>
            <a:r>
              <a:rPr lang="sr-Latn-RS" sz="1600" b="1" dirty="0">
                <a:latin typeface="+mn-lt"/>
              </a:rPr>
              <a:t>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lekova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drugih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psihotropnih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supstanci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kao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drugih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toksina</a:t>
            </a:r>
            <a:endParaRPr lang="en-US" sz="1600" b="1" dirty="0">
              <a:latin typeface="+mn-lt"/>
            </a:endParaRPr>
          </a:p>
          <a:p>
            <a:pPr marL="342900" indent="-342900">
              <a:buFontTx/>
              <a:buAutoNum type="alphaUcPeriod" startAt="2"/>
              <a:defRPr/>
            </a:pPr>
            <a:r>
              <a:rPr lang="en-US" sz="1600" b="1" dirty="0">
                <a:latin typeface="+mn-lt"/>
              </a:rPr>
              <a:t>Ne </a:t>
            </a:r>
            <a:r>
              <a:rPr lang="en-US" sz="1600" b="1" dirty="0" err="1">
                <a:latin typeface="+mn-lt"/>
              </a:rPr>
              <a:t>sme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da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postoji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leuk</a:t>
            </a:r>
            <a:r>
              <a:rPr lang="sr-Latn-RS" sz="1600" b="1" dirty="0">
                <a:latin typeface="+mn-lt"/>
              </a:rPr>
              <a:t>o</a:t>
            </a:r>
            <a:r>
              <a:rPr lang="en-US" sz="1600" b="1" dirty="0" err="1">
                <a:latin typeface="+mn-lt"/>
              </a:rPr>
              <a:t>arajoza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ili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ekstenzivna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patologija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bele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mase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koja</a:t>
            </a:r>
            <a:r>
              <a:rPr lang="en-US" sz="1600" b="1" dirty="0">
                <a:latin typeface="+mn-lt"/>
              </a:rPr>
              <a:t> ne </a:t>
            </a:r>
            <a:r>
              <a:rPr lang="en-US" sz="1600" b="1" dirty="0" err="1">
                <a:latin typeface="+mn-lt"/>
              </a:rPr>
              <a:t>zahvata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KK</a:t>
            </a:r>
            <a:endParaRPr lang="en-US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152400"/>
            <a:ext cx="4572000" cy="554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000" b="1" dirty="0">
                <a:latin typeface="+mj-lt"/>
              </a:rPr>
              <a:t>RIS-MR kičmene moždine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7562"/>
            <a:ext cx="46482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58850"/>
            <a:ext cx="43434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wn Arrow 14"/>
          <p:cNvSpPr/>
          <p:nvPr/>
        </p:nvSpPr>
        <p:spPr>
          <a:xfrm>
            <a:off x="1981200" y="28956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53000" y="2876550"/>
            <a:ext cx="1438275" cy="4000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sz="2000" b="1" dirty="0">
                <a:solidFill>
                  <a:srgbClr val="FF0000"/>
                </a:solidFill>
                <a:latin typeface="+mn-lt"/>
              </a:rPr>
              <a:t>KIS ili PPMS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3505200"/>
            <a:ext cx="587375" cy="3698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b="1" dirty="0">
                <a:solidFill>
                  <a:srgbClr val="FF0000"/>
                </a:solidFill>
                <a:latin typeface="+mn-lt"/>
              </a:rPr>
              <a:t>84%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5486400"/>
            <a:ext cx="449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00800" y="6367463"/>
            <a:ext cx="261143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sz="1600" i="1" dirty="0">
                <a:latin typeface="+mn-lt"/>
              </a:rPr>
              <a:t>Okuda et al., Neurology 2011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600" dirty="0" smtClean="0">
                <a:solidFill>
                  <a:srgbClr val="003300"/>
                </a:solidFill>
                <a:latin typeface="Calibri"/>
              </a:rPr>
              <a:t>→</a:t>
            </a:r>
            <a:r>
              <a:rPr lang="sr-Latn-RS" sz="2600" dirty="0" smtClean="0">
                <a:solidFill>
                  <a:srgbClr val="003300"/>
                </a:solidFill>
                <a:latin typeface="Calibri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Maiandra GD" pitchFamily="34" charset="0"/>
              </a:rPr>
              <a:t>Textovi</a:t>
            </a: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r>
              <a:rPr lang="en-US" sz="2600" dirty="0" err="1" smtClean="0">
                <a:solidFill>
                  <a:srgbClr val="003300"/>
                </a:solidFill>
                <a:latin typeface="Maiandra GD" pitchFamily="34" charset="0"/>
              </a:rPr>
              <a:t>textovi</a:t>
            </a: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929" y="1828800"/>
            <a:ext cx="609087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228600"/>
            <a:ext cx="5883275" cy="584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sz="3200" b="1" dirty="0">
                <a:latin typeface="+mn-lt"/>
              </a:rPr>
              <a:t>PREDKLINIČKA FAZA MS </a:t>
            </a:r>
            <a:r>
              <a:rPr lang="sr-Latn-RS" sz="3200" b="1" i="1" dirty="0">
                <a:latin typeface="+mn-lt"/>
              </a:rPr>
              <a:t>IN VIVO</a:t>
            </a:r>
            <a:r>
              <a:rPr lang="sr-Latn-RS" sz="3200" b="1" dirty="0">
                <a:latin typeface="+mn-lt"/>
              </a:rPr>
              <a:t>?</a:t>
            </a:r>
            <a:endParaRPr lang="en-US" sz="3200" b="1" dirty="0">
              <a:latin typeface="+mn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333500" y="990600"/>
            <a:ext cx="3048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0" y="1752600"/>
            <a:ext cx="21336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91400" y="1905000"/>
            <a:ext cx="9477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b="1" dirty="0">
                <a:latin typeface="+mn-lt"/>
              </a:rPr>
              <a:t>ČEKATI?</a:t>
            </a:r>
            <a:endParaRPr lang="en-US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3419" y="3124200"/>
            <a:ext cx="192520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b="1" dirty="0">
                <a:latin typeface="+mn-lt"/>
              </a:rPr>
              <a:t>PRATITI</a:t>
            </a:r>
            <a:r>
              <a:rPr lang="sr-Latn-RS" b="1" dirty="0" smtClean="0">
                <a:latin typeface="+mn-lt"/>
              </a:rPr>
              <a:t>?</a:t>
            </a:r>
          </a:p>
          <a:p>
            <a:pPr>
              <a:defRPr/>
            </a:pPr>
            <a:endParaRPr lang="sr-Latn-RS" b="1" dirty="0" smtClean="0">
              <a:latin typeface="+mn-lt"/>
            </a:endParaRPr>
          </a:p>
          <a:p>
            <a:pPr>
              <a:defRPr/>
            </a:pPr>
            <a:endParaRPr lang="sr-Latn-RS" b="1" dirty="0" smtClean="0">
              <a:latin typeface="+mn-lt"/>
            </a:endParaRPr>
          </a:p>
          <a:p>
            <a:pPr>
              <a:defRPr/>
            </a:pPr>
            <a:r>
              <a:rPr lang="sr-Latn-RS" b="1" dirty="0" smtClean="0">
                <a:latin typeface="+mn-lt"/>
              </a:rPr>
              <a:t>33% će razviti MS!</a:t>
            </a:r>
            <a:endParaRPr lang="en-US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5181600"/>
            <a:ext cx="8509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b="1" dirty="0">
                <a:latin typeface="+mn-lt"/>
              </a:rPr>
              <a:t>LEČITI?</a:t>
            </a:r>
            <a:endParaRPr lang="en-US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6519862"/>
            <a:ext cx="508318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sz="1600" i="1" dirty="0">
                <a:latin typeface="+mn-lt"/>
              </a:rPr>
              <a:t>Okuda et al., Neurology </a:t>
            </a:r>
            <a:r>
              <a:rPr lang="sr-Latn-RS" sz="1600" i="1" dirty="0" smtClean="0">
                <a:latin typeface="+mn-lt"/>
              </a:rPr>
              <a:t>2009, Lublin et el., Neurology 2013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905000"/>
            <a:ext cx="8229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postoji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nij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edna dovoljno specifična klinička karakteristika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bolesti</a:t>
            </a: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ijeda</a:t>
            </a: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dovoljno </a:t>
            </a: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specifičan 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dijagnostički test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potvrđivanje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jagnoz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MS</a:t>
            </a: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Integracija </a:t>
            </a: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tipičnih</a:t>
            </a: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kliničkih i parakliničkih karakteristika za dokazivanje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diseminacije u vremenu i u prostoru.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190500" y="177800"/>
            <a:ext cx="2812565" cy="584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+mj-lt"/>
                <a:cs typeface="Times New Roman" pitchFamily="18" charset="0"/>
              </a:rPr>
              <a:t>DIJAGNOZA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600" dirty="0" smtClean="0">
                <a:solidFill>
                  <a:srgbClr val="003300"/>
                </a:solidFill>
                <a:latin typeface="Calibri"/>
              </a:rPr>
              <a:t>→</a:t>
            </a:r>
            <a:r>
              <a:rPr lang="sr-Latn-RS" sz="2600" dirty="0" smtClean="0">
                <a:solidFill>
                  <a:srgbClr val="003300"/>
                </a:solidFill>
                <a:latin typeface="Calibri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Maiandra GD" pitchFamily="34" charset="0"/>
              </a:rPr>
              <a:t>Textovi</a:t>
            </a: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r>
              <a:rPr lang="en-US" sz="2600" dirty="0" err="1" smtClean="0">
                <a:solidFill>
                  <a:srgbClr val="003300"/>
                </a:solidFill>
                <a:latin typeface="Maiandra GD" pitchFamily="34" charset="0"/>
              </a:rPr>
              <a:t>textovi</a:t>
            </a: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754188"/>
            <a:ext cx="8991600" cy="48942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sr-Latn-CS" b="1" dirty="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sr-Latn-CS" sz="2400" b="1" dirty="0">
                <a:latin typeface="+mn-lt"/>
              </a:rPr>
              <a:t>Tipična klinička slika za MS!</a:t>
            </a:r>
          </a:p>
          <a:p>
            <a:pPr marL="457200" indent="-457200">
              <a:buFontTx/>
              <a:buAutoNum type="arabicPeriod"/>
              <a:defRPr/>
            </a:pPr>
            <a:endParaRPr lang="sr-Latn-CS" sz="2400" b="1" dirty="0"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sr-Latn-CS" sz="2400" b="1" dirty="0">
                <a:latin typeface="+mn-lt"/>
              </a:rPr>
              <a:t>Potvrda diseminacije u vremenu! </a:t>
            </a:r>
          </a:p>
          <a:p>
            <a:pPr marL="457200" indent="-457200">
              <a:buFontTx/>
              <a:buAutoNum type="arabicPeriod"/>
              <a:defRPr/>
            </a:pPr>
            <a:endParaRPr lang="sr-Latn-CS" sz="2400" b="1" dirty="0"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sr-Latn-CS" sz="2400" b="1" dirty="0">
                <a:latin typeface="+mn-lt"/>
              </a:rPr>
              <a:t>Potvrda diseminacije u prostoru!</a:t>
            </a:r>
          </a:p>
          <a:p>
            <a:pPr marL="457200" indent="-457200">
              <a:buFontTx/>
              <a:buAutoNum type="arabicPeriod"/>
              <a:defRPr/>
            </a:pPr>
            <a:endParaRPr lang="sr-Latn-CS" sz="2400" b="1" dirty="0">
              <a:solidFill>
                <a:srgbClr val="FF0000"/>
              </a:solidFill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sr-Latn-CS" sz="2400" b="1" dirty="0">
                <a:latin typeface="+mn-lt"/>
              </a:rPr>
              <a:t>Ne sme postojati drugo, bolje objašnjenje za kliničku sliku!</a:t>
            </a:r>
          </a:p>
          <a:p>
            <a:pPr marL="457200" indent="-457200">
              <a:buFontTx/>
              <a:buAutoNum type="arabicPeriod"/>
              <a:defRPr/>
            </a:pPr>
            <a:endParaRPr lang="sr-Latn-CS" sz="2400" b="1" dirty="0">
              <a:latin typeface="+mn-lt"/>
            </a:endParaRPr>
          </a:p>
          <a:p>
            <a:pPr>
              <a:defRPr/>
            </a:pPr>
            <a:r>
              <a:rPr lang="sr-Latn-CS" sz="2400" b="1" dirty="0">
                <a:latin typeface="+mn-lt"/>
              </a:rPr>
              <a:t>	</a:t>
            </a:r>
            <a:r>
              <a:rPr lang="sr-Latn-CS" sz="2200" b="1" dirty="0">
                <a:latin typeface="+mn-lt"/>
                <a:sym typeface="Wingdings"/>
              </a:rPr>
              <a:t> </a:t>
            </a:r>
            <a:r>
              <a:rPr lang="sr-Latn-CS" sz="2200" b="1" dirty="0">
                <a:latin typeface="+mn-lt"/>
              </a:rPr>
              <a:t>Isključiti sve druge bolesti koje klinički i radiološki imitiraju MS!</a:t>
            </a:r>
          </a:p>
          <a:p>
            <a:pPr>
              <a:defRPr/>
            </a:pPr>
            <a:r>
              <a:rPr lang="sr-Latn-CS" sz="2200" b="1" dirty="0">
                <a:latin typeface="+mn-lt"/>
              </a:rPr>
              <a:t>	</a:t>
            </a:r>
            <a:r>
              <a:rPr lang="sr-Latn-CS" sz="2200" b="1" dirty="0">
                <a:latin typeface="+mn-lt"/>
                <a:sym typeface="Wingdings"/>
              </a:rPr>
              <a:t>  </a:t>
            </a:r>
            <a:r>
              <a:rPr lang="sr-Latn-CS" sz="2200" b="1" dirty="0">
                <a:latin typeface="+mn-lt"/>
              </a:rPr>
              <a:t>Ako su MR ili likvor normalni: DIFERENCIJALNA DIJAGNOZA!</a:t>
            </a:r>
          </a:p>
          <a:p>
            <a:pPr>
              <a:buFont typeface="Arial" pitchFamily="34" charset="0"/>
              <a:buChar char="•"/>
              <a:defRPr/>
            </a:pPr>
            <a:endParaRPr lang="sr-Latn-CS" sz="2000" b="1" dirty="0">
              <a:latin typeface="+mj-lt"/>
            </a:endParaRPr>
          </a:p>
          <a:p>
            <a:pPr>
              <a:defRPr/>
            </a:pPr>
            <a:endParaRPr lang="sr-Latn-CS" b="1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190500" y="177800"/>
            <a:ext cx="2812565" cy="584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+mj-lt"/>
                <a:cs typeface="Times New Roman" pitchFamily="18" charset="0"/>
              </a:rPr>
              <a:t>DIJAGNOZA MS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6442075"/>
            <a:ext cx="87123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1600" i="1" dirty="0" smtClean="0">
                <a:latin typeface="+mn-lt"/>
              </a:rPr>
              <a:t>Poser et al, Ann Neurol 1983, McDonald </a:t>
            </a:r>
            <a:r>
              <a:rPr lang="sr-Latn-CS" sz="1600" i="1" dirty="0">
                <a:latin typeface="+mn-lt"/>
              </a:rPr>
              <a:t>et al., Ann Neurol, 2001, Polman et al., Ann Neurol </a:t>
            </a:r>
            <a:r>
              <a:rPr lang="sr-Latn-CS" sz="1600" i="1" dirty="0" smtClean="0">
                <a:latin typeface="+mn-lt"/>
              </a:rPr>
              <a:t>2005, 2011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Text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1" y="228600"/>
            <a:ext cx="55245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000" b="1" dirty="0">
                <a:latin typeface="+mj-lt"/>
              </a:rPr>
              <a:t>DIJAGNOSTIČKA POMOĆ</a:t>
            </a:r>
            <a:r>
              <a:rPr lang="x-none" sz="3000" b="1" dirty="0">
                <a:latin typeface="+mj-lt"/>
              </a:rPr>
              <a:t>: KLINIČKI I PARAKLINIČKI ZNACI </a:t>
            </a:r>
            <a:r>
              <a:rPr lang="x-none" sz="3000" b="1" dirty="0">
                <a:solidFill>
                  <a:srgbClr val="FF0000"/>
                </a:solidFill>
                <a:latin typeface="+mj-lt"/>
              </a:rPr>
              <a:t>ATIPIČNI</a:t>
            </a:r>
            <a:r>
              <a:rPr lang="x-none" sz="3000" b="1" dirty="0">
                <a:latin typeface="+mj-lt"/>
              </a:rPr>
              <a:t> ZA MS</a:t>
            </a:r>
            <a:endParaRPr lang="sr-Latn-CS" sz="3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2" descr="http://www.free-press-release.com/members/members_pic/200903/img/12379980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86189"/>
            <a:ext cx="2635135" cy="198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83350" y="2133600"/>
            <a:ext cx="1250950" cy="523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x-none" sz="2800" b="1" dirty="0">
                <a:latin typeface="+mn-lt"/>
              </a:rPr>
              <a:t>Klinički</a:t>
            </a:r>
            <a:endParaRPr lang="en-US" sz="28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5100" y="4735513"/>
            <a:ext cx="1885950" cy="523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x-none" sz="2800" b="1" dirty="0">
                <a:latin typeface="+mn-lt"/>
              </a:rPr>
              <a:t>Paraklinički</a:t>
            </a:r>
            <a:endParaRPr lang="en-US" sz="2800" b="1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24300" y="2438400"/>
            <a:ext cx="16764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00500" y="3733800"/>
            <a:ext cx="16002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82975" y="6442075"/>
            <a:ext cx="55848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x-none" sz="1600" i="1" dirty="0">
                <a:latin typeface="+mj-lt"/>
              </a:rPr>
              <a:t>Charil et al., Lancet Neurology 2006, </a:t>
            </a:r>
            <a:r>
              <a:rPr lang="en-US" sz="1600" i="1" dirty="0">
                <a:latin typeface="+mj-lt"/>
              </a:rPr>
              <a:t>Miller</a:t>
            </a:r>
            <a:r>
              <a:rPr lang="x-none" sz="1600" i="1" dirty="0">
                <a:latin typeface="+mj-lt"/>
              </a:rPr>
              <a:t> et al., Mult Scler 2008</a:t>
            </a:r>
            <a:endParaRPr lang="en-US" sz="16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5" y="228600"/>
            <a:ext cx="5686425" cy="554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000" b="1" dirty="0">
                <a:latin typeface="+mj-lt"/>
              </a:rPr>
              <a:t>TIPIČNI SIMPTOMI ZA MS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97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 smtClean="0">
                <a:latin typeface="+mn-lt"/>
              </a:rPr>
              <a:t>Retrobulbarni neuritis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 smtClean="0">
                <a:latin typeface="+mn-lt"/>
              </a:rPr>
              <a:t>Lezije kranijalnih nerava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 smtClean="0">
                <a:latin typeface="+mn-lt"/>
              </a:rPr>
              <a:t>Moždano stablo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 smtClean="0">
                <a:latin typeface="+mn-lt"/>
              </a:rPr>
              <a:t>Piramidni znaci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 smtClean="0">
                <a:latin typeface="+mn-lt"/>
              </a:rPr>
              <a:t>Cerebelarni znaci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 smtClean="0">
                <a:latin typeface="+mn-lt"/>
              </a:rPr>
              <a:t>Senzitivni simptomi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 smtClean="0">
                <a:latin typeface="+mn-lt"/>
              </a:rPr>
              <a:t>Sfinkteri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 smtClean="0">
                <a:latin typeface="+mn-lt"/>
              </a:rPr>
              <a:t>Paroksizmalni simptomi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 smtClean="0">
                <a:latin typeface="+mn-lt"/>
              </a:rPr>
              <a:t>Kognitivni deficit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 smtClean="0">
                <a:latin typeface="+mn-lt"/>
              </a:rPr>
              <a:t>Epileptični napadi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" y="228600"/>
            <a:ext cx="4214615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x-none" sz="3200" b="1" dirty="0">
                <a:latin typeface="+mj-lt"/>
              </a:rPr>
              <a:t>KLINIČKI </a:t>
            </a:r>
            <a:r>
              <a:rPr lang="x-none" sz="3200" b="1">
                <a:latin typeface="+mj-lt"/>
              </a:rPr>
              <a:t>ZNACI </a:t>
            </a:r>
            <a:endParaRPr lang="sr-Latn-RS" sz="3200" b="1" dirty="0" smtClean="0">
              <a:latin typeface="+mj-lt"/>
            </a:endParaRPr>
          </a:p>
          <a:p>
            <a:pPr>
              <a:defRPr/>
            </a:pPr>
            <a:r>
              <a:rPr lang="sr-Latn-RS" sz="3200" b="1" dirty="0" smtClean="0">
                <a:solidFill>
                  <a:srgbClr val="FF0000"/>
                </a:solidFill>
                <a:latin typeface="+mj-lt"/>
              </a:rPr>
              <a:t>TIPIČNI/</a:t>
            </a:r>
            <a:r>
              <a:rPr lang="x-none" sz="3200" b="1" smtClean="0">
                <a:solidFill>
                  <a:srgbClr val="FF0000"/>
                </a:solidFill>
                <a:latin typeface="+mj-lt"/>
              </a:rPr>
              <a:t>ATIPIČNI </a:t>
            </a:r>
            <a:r>
              <a:rPr lang="x-none" sz="3200" b="1" dirty="0">
                <a:latin typeface="+mj-lt"/>
              </a:rPr>
              <a:t>ZA MS</a:t>
            </a:r>
            <a:endParaRPr lang="en-US" sz="3200" b="1" dirty="0"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2240279"/>
          <a:ext cx="8915400" cy="4236721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971800"/>
                <a:gridCol w="2971800"/>
                <a:gridCol w="2971800"/>
              </a:tblGrid>
              <a:tr h="689699">
                <a:tc>
                  <a:txBody>
                    <a:bodyPr/>
                    <a:lstStyle/>
                    <a:p>
                      <a:r>
                        <a:rPr lang="x-none" dirty="0" smtClean="0"/>
                        <a:t>TIPIČNI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RETKO,</a:t>
                      </a:r>
                      <a:r>
                        <a:rPr lang="x-none" baseline="0" dirty="0" smtClean="0"/>
                        <a:t> ALI SE MOGU JAVITI U 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ATIPIČNI</a:t>
                      </a:r>
                      <a:r>
                        <a:rPr lang="x-none" baseline="0" dirty="0" smtClean="0"/>
                        <a:t> I NEOČEKIVANI ZA MS</a:t>
                      </a:r>
                      <a:endParaRPr lang="en-US" dirty="0"/>
                    </a:p>
                  </a:txBody>
                  <a:tcPr/>
                </a:tc>
              </a:tr>
              <a:tr h="394113">
                <a:tc gridSpan="3">
                  <a:txBody>
                    <a:bodyPr/>
                    <a:lstStyle/>
                    <a:p>
                      <a:pPr algn="l"/>
                      <a:r>
                        <a:rPr lang="x-none" b="1" dirty="0" smtClean="0"/>
                        <a:t>OPTIČKI ŽIVAC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9699"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r>
                        <a:rPr lang="x-none" dirty="0" smtClean="0"/>
                        <a:t>nilateralni</a:t>
                      </a:r>
                      <a:r>
                        <a:rPr lang="x-none" baseline="0" dirty="0" smtClean="0"/>
                        <a:t> optički neuritis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x-none" dirty="0" smtClean="0"/>
                        <a:t>ilateralni i istovremeni</a:t>
                      </a:r>
                      <a:r>
                        <a:rPr lang="x-none" baseline="0" dirty="0" smtClean="0"/>
                        <a:t> optički neuritis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x-none" dirty="0" smtClean="0"/>
                        <a:t>rogresivna optička neuropatija</a:t>
                      </a:r>
                      <a:endParaRPr lang="en-US" dirty="0"/>
                    </a:p>
                  </a:txBody>
                  <a:tcPr/>
                </a:tc>
              </a:tr>
              <a:tr h="689699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x-none" dirty="0" smtClean="0"/>
                        <a:t>ol pri pokretanju očnih jabučica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x-none" dirty="0" smtClean="0"/>
                        <a:t>ez bola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x-none" dirty="0" smtClean="0"/>
                        <a:t>ežak, kontinuiran orbitalni</a:t>
                      </a:r>
                      <a:r>
                        <a:rPr lang="x-none" baseline="0" dirty="0" smtClean="0"/>
                        <a:t> bol</a:t>
                      </a:r>
                      <a:endParaRPr lang="en-US" dirty="0"/>
                    </a:p>
                  </a:txBody>
                  <a:tcPr/>
                </a:tc>
              </a:tr>
              <a:tr h="689699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x-none" dirty="0" smtClean="0"/>
                        <a:t>entralni</a:t>
                      </a:r>
                      <a:r>
                        <a:rPr lang="x-none" baseline="0" dirty="0" smtClean="0"/>
                        <a:t> deo vidnog polja, nekompletan gubitak vida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x-none" dirty="0" smtClean="0"/>
                        <a:t>otpuno</a:t>
                      </a:r>
                      <a:r>
                        <a:rPr lang="x-none" baseline="0" dirty="0" smtClean="0"/>
                        <a:t> slepilo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x-none" dirty="0" smtClean="0"/>
                        <a:t>erzistentan</a:t>
                      </a:r>
                      <a:r>
                        <a:rPr lang="x-none" baseline="0" dirty="0" smtClean="0"/>
                        <a:t> gubitak vida</a:t>
                      </a:r>
                      <a:endParaRPr lang="en-US" dirty="0"/>
                    </a:p>
                  </a:txBody>
                  <a:tcPr/>
                </a:tc>
              </a:tr>
              <a:tr h="689699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x-none" dirty="0" smtClean="0"/>
                        <a:t>apila normalna ili blago edematozna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Umeren</a:t>
                      </a:r>
                      <a:r>
                        <a:rPr lang="x-none" baseline="0" dirty="0" smtClean="0"/>
                        <a:t> ili težak edem papile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Neuroretinitis</a:t>
                      </a:r>
                      <a:endParaRPr lang="en-US" dirty="0"/>
                    </a:p>
                  </a:txBody>
                  <a:tcPr/>
                </a:tc>
              </a:tr>
              <a:tr h="3941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Uveitis (zadnji,</a:t>
                      </a:r>
                      <a:r>
                        <a:rPr lang="x-none" baseline="0" dirty="0" smtClean="0"/>
                        <a:t> blagi)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Uveitis (prednji</a:t>
                      </a:r>
                      <a:r>
                        <a:rPr lang="x-none" baseline="0" dirty="0" smtClean="0"/>
                        <a:t> i težak)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www.patriotdealer.com/images/RED-FLAG-BUTT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09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5905500" y="1562100"/>
            <a:ext cx="533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3200" y="6519862"/>
            <a:ext cx="252571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latin typeface="+mn-lt"/>
              </a:rPr>
              <a:t>Miller</a:t>
            </a:r>
            <a:r>
              <a:rPr lang="x-none" sz="1600" i="1" dirty="0">
                <a:latin typeface="+mn-lt"/>
              </a:rPr>
              <a:t> et al., Mult Scler 2008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228600"/>
            <a:ext cx="4214615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x-none" sz="3200" b="1" dirty="0">
                <a:latin typeface="+mj-lt"/>
              </a:rPr>
              <a:t>KLINIČKI </a:t>
            </a:r>
            <a:r>
              <a:rPr lang="x-none" sz="3200" b="1">
                <a:latin typeface="+mj-lt"/>
              </a:rPr>
              <a:t>ZNACI </a:t>
            </a:r>
            <a:endParaRPr lang="sr-Latn-RS" sz="3200" b="1" dirty="0" smtClean="0">
              <a:latin typeface="+mj-lt"/>
            </a:endParaRPr>
          </a:p>
          <a:p>
            <a:pPr>
              <a:defRPr/>
            </a:pPr>
            <a:r>
              <a:rPr lang="sr-Latn-RS" sz="3200" b="1" dirty="0" smtClean="0">
                <a:solidFill>
                  <a:srgbClr val="FF0000"/>
                </a:solidFill>
                <a:latin typeface="+mj-lt"/>
              </a:rPr>
              <a:t>TIPIČNI/</a:t>
            </a:r>
            <a:r>
              <a:rPr lang="x-none" sz="3200" b="1" smtClean="0">
                <a:solidFill>
                  <a:srgbClr val="FF0000"/>
                </a:solidFill>
                <a:latin typeface="+mj-lt"/>
              </a:rPr>
              <a:t>ATIPIČNI </a:t>
            </a:r>
            <a:r>
              <a:rPr lang="x-none" sz="3200" b="1" dirty="0">
                <a:latin typeface="+mj-lt"/>
              </a:rPr>
              <a:t>ZA MS</a:t>
            </a:r>
            <a:endParaRPr lang="en-US" sz="3200" b="1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1799132"/>
          <a:ext cx="8877300" cy="4601668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959100"/>
                <a:gridCol w="2959100"/>
                <a:gridCol w="2959100"/>
              </a:tblGrid>
              <a:tr h="476588">
                <a:tc>
                  <a:txBody>
                    <a:bodyPr/>
                    <a:lstStyle/>
                    <a:p>
                      <a:r>
                        <a:rPr lang="x-none" sz="1600" dirty="0" smtClean="0"/>
                        <a:t>TIPIČNI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600" dirty="0" smtClean="0"/>
                        <a:t>RETKO,</a:t>
                      </a:r>
                      <a:r>
                        <a:rPr lang="x-none" sz="1600" baseline="0" dirty="0" smtClean="0"/>
                        <a:t> ALI SE MOGU JAVITI U 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ATIPIČNI</a:t>
                      </a:r>
                      <a:r>
                        <a:rPr lang="x-none" sz="1400" baseline="0" dirty="0" smtClean="0"/>
                        <a:t> I NEOČEKIVANI ZA MS</a:t>
                      </a:r>
                      <a:endParaRPr lang="en-US" sz="1400" dirty="0"/>
                    </a:p>
                  </a:txBody>
                  <a:tcPr/>
                </a:tc>
              </a:tr>
              <a:tr h="488149">
                <a:tc gridSpan="3">
                  <a:txBody>
                    <a:bodyPr/>
                    <a:lstStyle/>
                    <a:p>
                      <a:pPr algn="l"/>
                      <a:r>
                        <a:rPr lang="x-none" sz="1800" b="1" baseline="0" dirty="0" smtClean="0"/>
                        <a:t>KIČMENA MOŽDINA</a:t>
                      </a:r>
                    </a:p>
                    <a:p>
                      <a:pPr algn="l"/>
                      <a:endParaRPr lang="x-none" sz="14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0840">
                <a:tc>
                  <a:txBody>
                    <a:bodyPr/>
                    <a:lstStyle/>
                    <a:p>
                      <a:r>
                        <a:rPr lang="x-none" sz="1400" smtClean="0"/>
                        <a:t>Parcijalni</a:t>
                      </a:r>
                      <a:r>
                        <a:rPr lang="x-none" sz="1400" baseline="0" smtClean="0"/>
                        <a:t> transverzalni mijelitis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dirty="0" smtClean="0"/>
                        <a:t>Kompletni</a:t>
                      </a:r>
                      <a:r>
                        <a:rPr lang="x-none" sz="1400" baseline="0" dirty="0" smtClean="0"/>
                        <a:t> transverzalni mijelitis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smtClean="0"/>
                        <a:t>Sindrom prednje spinalne arterija</a:t>
                      </a:r>
                      <a:endParaRPr lang="en-US" sz="1400" dirty="0"/>
                    </a:p>
                  </a:txBody>
                  <a:tcPr/>
                </a:tc>
              </a:tr>
              <a:tr h="476588"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Lhermitt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</a:t>
                      </a:r>
                      <a:r>
                        <a:rPr lang="x-none" sz="1400" dirty="0" smtClean="0"/>
                        <a:t>adikulopatija, arefleksija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Sidnrom</a:t>
                      </a:r>
                      <a:r>
                        <a:rPr lang="x-none" sz="1400" baseline="0" dirty="0" smtClean="0"/>
                        <a:t> caude eqine</a:t>
                      </a:r>
                      <a:endParaRPr lang="en-US" sz="1400" dirty="0"/>
                    </a:p>
                  </a:txBody>
                  <a:tcPr/>
                </a:tc>
              </a:tr>
              <a:tr h="6166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r>
                        <a:rPr lang="x-none" sz="1400" dirty="0" smtClean="0"/>
                        <a:t>ugi putevi, nishodni</a:t>
                      </a:r>
                      <a:r>
                        <a:rPr lang="x-none" sz="1400" baseline="0" dirty="0" smtClean="0"/>
                        <a:t> gubitak senzibiliteta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</a:t>
                      </a:r>
                      <a:r>
                        <a:rPr lang="x-none" sz="1400" dirty="0" smtClean="0"/>
                        <a:t>egmenti ispad senzibiliteta za bol i temperaturu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Oštar</a:t>
                      </a:r>
                      <a:r>
                        <a:rPr lang="x-none" sz="1400" baseline="0" dirty="0" smtClean="0"/>
                        <a:t> nivo senzibiliteta koji zahvata sve modaliteta senzibiliteta sa lokalizovanim spinalnim bolom</a:t>
                      </a:r>
                      <a:endParaRPr lang="en-US" sz="1400" dirty="0"/>
                    </a:p>
                  </a:txBody>
                  <a:tcPr/>
                </a:tc>
              </a:tr>
              <a:tr h="436765"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Utrnulost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r>
                        <a:rPr lang="x-none" sz="1400" dirty="0" smtClean="0"/>
                        <a:t>arcijalni Brown-Sequard sindrom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dirty="0" smtClean="0"/>
                        <a:t>Kompletni Brown-Sequard sindrom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476588"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Urgen</a:t>
                      </a:r>
                      <a:r>
                        <a:rPr lang="x-none" sz="1400" baseline="0" dirty="0" smtClean="0"/>
                        <a:t>cija i inkontinencija mokrenja, erektilna disfunkcija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r>
                        <a:rPr lang="x-none" sz="1400" dirty="0" smtClean="0"/>
                        <a:t>nkontinencija defekacije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Akutna urinarna retencija</a:t>
                      </a:r>
                      <a:endParaRPr lang="en-US" sz="1400" dirty="0"/>
                    </a:p>
                  </a:txBody>
                  <a:tcPr/>
                </a:tc>
              </a:tr>
              <a:tr h="4367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r>
                        <a:rPr lang="x-none" sz="1400" dirty="0" smtClean="0"/>
                        <a:t>simetrična progresivna spastična parapareza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dirty="0" smtClean="0"/>
                        <a:t>Simetrična progresivna spastična parapareza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Progresivna senzorna ataksija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29400" y="6519862"/>
            <a:ext cx="252571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latin typeface="+mn-lt"/>
              </a:rPr>
              <a:t>Miller</a:t>
            </a:r>
            <a:r>
              <a:rPr lang="x-none" sz="1600" i="1" dirty="0">
                <a:latin typeface="+mn-lt"/>
              </a:rPr>
              <a:t> et al., Mult Scler 2008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228600"/>
            <a:ext cx="4214615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x-none" sz="3200" b="1" dirty="0">
                <a:latin typeface="+mj-lt"/>
              </a:rPr>
              <a:t>KLINIČKI </a:t>
            </a:r>
            <a:r>
              <a:rPr lang="x-none" sz="3200" b="1">
                <a:latin typeface="+mj-lt"/>
              </a:rPr>
              <a:t>ZNACI </a:t>
            </a:r>
            <a:endParaRPr lang="sr-Latn-RS" sz="3200" b="1" dirty="0" smtClean="0">
              <a:latin typeface="+mj-lt"/>
            </a:endParaRPr>
          </a:p>
          <a:p>
            <a:pPr>
              <a:defRPr/>
            </a:pPr>
            <a:r>
              <a:rPr lang="sr-Latn-RS" sz="3200" b="1" dirty="0" smtClean="0">
                <a:solidFill>
                  <a:srgbClr val="FF0000"/>
                </a:solidFill>
                <a:latin typeface="+mj-lt"/>
              </a:rPr>
              <a:t>TIPIČNI/</a:t>
            </a:r>
            <a:r>
              <a:rPr lang="x-none" sz="3200" b="1" smtClean="0">
                <a:solidFill>
                  <a:srgbClr val="FF0000"/>
                </a:solidFill>
                <a:latin typeface="+mj-lt"/>
              </a:rPr>
              <a:t>ATIPIČNI </a:t>
            </a:r>
            <a:r>
              <a:rPr lang="x-none" sz="3200" b="1" dirty="0">
                <a:latin typeface="+mj-lt"/>
              </a:rPr>
              <a:t>ZA MS</a:t>
            </a:r>
            <a:endParaRPr lang="en-US" sz="3200" b="1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676400"/>
          <a:ext cx="8763000" cy="484632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778512"/>
                <a:gridCol w="2778512"/>
                <a:gridCol w="3205976"/>
              </a:tblGrid>
              <a:tr h="609888">
                <a:tc>
                  <a:txBody>
                    <a:bodyPr/>
                    <a:lstStyle/>
                    <a:p>
                      <a:r>
                        <a:rPr lang="x-none" dirty="0" smtClean="0"/>
                        <a:t>TIPIČNI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RETKO,</a:t>
                      </a:r>
                      <a:r>
                        <a:rPr lang="x-none" baseline="0" dirty="0" smtClean="0"/>
                        <a:t> ALI SE MOGU JAVITI U 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ATIPIČNI</a:t>
                      </a:r>
                      <a:r>
                        <a:rPr lang="x-none" baseline="0" dirty="0" smtClean="0"/>
                        <a:t> I NEOČEKIVANI ZA MS</a:t>
                      </a:r>
                      <a:endParaRPr lang="en-US" dirty="0"/>
                    </a:p>
                  </a:txBody>
                  <a:tcPr/>
                </a:tc>
              </a:tr>
              <a:tr h="609888">
                <a:tc gridSpan="3">
                  <a:txBody>
                    <a:bodyPr/>
                    <a:lstStyle/>
                    <a:p>
                      <a:pPr algn="l"/>
                      <a:r>
                        <a:rPr lang="x-none" b="1" dirty="0" smtClean="0"/>
                        <a:t>MOŽDANO</a:t>
                      </a:r>
                      <a:r>
                        <a:rPr lang="x-none" b="1" baseline="0" dirty="0" smtClean="0"/>
                        <a:t> STABLO/CEREBELLUM</a:t>
                      </a:r>
                    </a:p>
                    <a:p>
                      <a:pPr algn="l"/>
                      <a:endParaRPr lang="x-none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1268">
                <a:tc>
                  <a:txBody>
                    <a:bodyPr/>
                    <a:lstStyle/>
                    <a:p>
                      <a:r>
                        <a:rPr lang="x-none" dirty="0" smtClean="0"/>
                        <a:t>Bilateralna</a:t>
                      </a:r>
                      <a:r>
                        <a:rPr lang="x-none" baseline="0" dirty="0" smtClean="0"/>
                        <a:t> internuklearna oftalmoplegija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dirty="0" smtClean="0"/>
                        <a:t>Unilateralna</a:t>
                      </a:r>
                      <a:r>
                        <a:rPr lang="x-none" baseline="0" dirty="0" smtClean="0"/>
                        <a:t> internuklearna oftalmoplegija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Kompletna spoljna</a:t>
                      </a:r>
                      <a:r>
                        <a:rPr lang="x-none" baseline="0" dirty="0" smtClean="0"/>
                        <a:t> oftalmoplegija, </a:t>
                      </a:r>
                    </a:p>
                    <a:p>
                      <a:r>
                        <a:rPr lang="x-none" baseline="0" dirty="0" smtClean="0"/>
                        <a:t>paraliza vertikalnog pogleda</a:t>
                      </a:r>
                      <a:endParaRPr lang="en-US" dirty="0"/>
                    </a:p>
                  </a:txBody>
                  <a:tcPr/>
                </a:tc>
              </a:tr>
              <a:tr h="609888">
                <a:tc>
                  <a:txBody>
                    <a:bodyPr/>
                    <a:lstStyle/>
                    <a:p>
                      <a:r>
                        <a:rPr lang="x-none" dirty="0" smtClean="0"/>
                        <a:t>Ataksija</a:t>
                      </a:r>
                      <a:r>
                        <a:rPr lang="x-none" baseline="0" dirty="0" smtClean="0"/>
                        <a:t> i multidirekcionalni nistagmus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x-none" dirty="0" smtClean="0"/>
                        <a:t>araliza</a:t>
                      </a:r>
                      <a:r>
                        <a:rPr lang="x-none" baseline="0" dirty="0" smtClean="0"/>
                        <a:t> facijalisa, miokimije mimične muskulature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Lezija</a:t>
                      </a:r>
                      <a:r>
                        <a:rPr lang="x-none" baseline="0" dirty="0" smtClean="0"/>
                        <a:t> n. III</a:t>
                      </a:r>
                      <a:endParaRPr lang="en-US" dirty="0"/>
                    </a:p>
                  </a:txBody>
                  <a:tcPr/>
                </a:tc>
              </a:tr>
              <a:tr h="348507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r>
                        <a:rPr lang="x-none" dirty="0" smtClean="0"/>
                        <a:t>ezija n.</a:t>
                      </a:r>
                      <a:r>
                        <a:rPr lang="x-none" baseline="0" dirty="0" smtClean="0"/>
                        <a:t> 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Gluvoća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x-none" dirty="0" smtClean="0"/>
                        <a:t>rogresivna lezija trigeminusa</a:t>
                      </a:r>
                      <a:endParaRPr lang="en-US" dirty="0"/>
                    </a:p>
                  </a:txBody>
                  <a:tcPr/>
                </a:tc>
              </a:tr>
              <a:tr h="348507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x-none" dirty="0" smtClean="0"/>
                        <a:t>rnjenje lica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“Jedan i po” sindrom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x-none" dirty="0" smtClean="0"/>
                        <a:t>okalna</a:t>
                      </a:r>
                      <a:r>
                        <a:rPr lang="x-none" baseline="0" dirty="0" smtClean="0"/>
                        <a:t> distonija, tortikolis</a:t>
                      </a:r>
                      <a:endParaRPr lang="en-US" dirty="0"/>
                    </a:p>
                  </a:txBody>
                  <a:tcPr/>
                </a:tc>
              </a:tr>
              <a:tr h="6098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Trigeminalna neuralgija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x-none" dirty="0" smtClean="0"/>
                        <a:t>askularni</a:t>
                      </a:r>
                      <a:r>
                        <a:rPr lang="x-none" baseline="0" dirty="0" smtClean="0"/>
                        <a:t> sindrom moždanog stabla</a:t>
                      </a:r>
                      <a:endParaRPr lang="en-US" dirty="0"/>
                    </a:p>
                  </a:txBody>
                  <a:tcPr/>
                </a:tc>
              </a:tr>
              <a:tr h="6098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Paroksizmalni tonični spazmi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29400" y="6519862"/>
            <a:ext cx="252571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latin typeface="+mn-lt"/>
              </a:rPr>
              <a:t>Miller</a:t>
            </a:r>
            <a:r>
              <a:rPr lang="x-none" sz="1600" i="1" dirty="0">
                <a:latin typeface="+mn-lt"/>
              </a:rPr>
              <a:t> et al., Mult Scler 2008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1181</Words>
  <Application>Microsoft Office PowerPoint</Application>
  <PresentationFormat>On-screen Show (4:3)</PresentationFormat>
  <Paragraphs>288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Savremeni kriterijumi za dijagnozu  Klinički izolovanog sindroma i relapsno remitentne MS </vt:lpstr>
      <vt:lpstr>PowerPoint Presentation</vt:lpstr>
      <vt:lpstr>PowerPoint Presentation</vt:lpstr>
      <vt:lpstr>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94</cp:revision>
  <dcterms:created xsi:type="dcterms:W3CDTF">2013-06-14T10:28:10Z</dcterms:created>
  <dcterms:modified xsi:type="dcterms:W3CDTF">2015-08-04T07:18:09Z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